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311" r:id="rId2"/>
    <p:sldId id="258" r:id="rId3"/>
    <p:sldId id="259" r:id="rId4"/>
    <p:sldId id="260" r:id="rId5"/>
    <p:sldId id="261" r:id="rId6"/>
    <p:sldId id="290" r:id="rId7"/>
    <p:sldId id="278" r:id="rId8"/>
    <p:sldId id="263" r:id="rId9"/>
    <p:sldId id="267" r:id="rId10"/>
    <p:sldId id="315" r:id="rId11"/>
    <p:sldId id="341" r:id="rId12"/>
    <p:sldId id="312" r:id="rId13"/>
    <p:sldId id="328" r:id="rId14"/>
    <p:sldId id="330" r:id="rId15"/>
    <p:sldId id="344" r:id="rId16"/>
    <p:sldId id="317" r:id="rId17"/>
    <p:sldId id="334" r:id="rId18"/>
    <p:sldId id="345" r:id="rId19"/>
    <p:sldId id="346" r:id="rId20"/>
    <p:sldId id="313" r:id="rId21"/>
    <p:sldId id="342" r:id="rId22"/>
    <p:sldId id="337" r:id="rId23"/>
    <p:sldId id="27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55"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iRb/pUhJZzfOjvaJPiagGfwtBY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9B7"/>
    <a:srgbClr val="1B10B0"/>
    <a:srgbClr val="C75050"/>
    <a:srgbClr val="7030A0"/>
    <a:srgbClr val="EAEBEB"/>
    <a:srgbClr val="66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9423F-42BA-439F-A0D9-4358D662CACF}" v="264" dt="2021-06-09T00:32:36.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5" autoAdjust="0"/>
    <p:restoredTop sz="83543" autoAdjust="0"/>
  </p:normalViewPr>
  <p:slideViewPr>
    <p:cSldViewPr snapToGrid="0">
      <p:cViewPr varScale="1">
        <p:scale>
          <a:sx n="63" d="100"/>
          <a:sy n="63" d="100"/>
        </p:scale>
        <p:origin x="1170" y="72"/>
      </p:cViewPr>
      <p:guideLst>
        <p:guide orient="horz" pos="2455"/>
        <p:guide pos="3840"/>
      </p:guideLst>
    </p:cSldViewPr>
  </p:slideViewPr>
  <p:outlineViewPr>
    <p:cViewPr>
      <p:scale>
        <a:sx n="33" d="100"/>
        <a:sy n="33" d="100"/>
      </p:scale>
      <p:origin x="0" y="-19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747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Good afternoon everyone and thank you all </a:t>
            </a:r>
            <a:r>
              <a:rPr lang="en-US" altLang="zh-CN" sz="1200" b="0" i="0" u="none" strike="noStrike" cap="none" dirty="0">
                <a:solidFill>
                  <a:schemeClr val="dk1"/>
                </a:solidFill>
                <a:effectLst/>
                <a:latin typeface="Calibri"/>
                <a:ea typeface="Calibri"/>
                <a:cs typeface="Calibri"/>
                <a:sym typeface="Calibri"/>
              </a:rPr>
              <a:t>for </a:t>
            </a:r>
            <a:r>
              <a:rPr lang="en-GB" sz="1200" b="0" i="0" u="none" strike="noStrike" cap="none" dirty="0">
                <a:solidFill>
                  <a:schemeClr val="dk1"/>
                </a:solidFill>
                <a:effectLst/>
                <a:latin typeface="Calibri"/>
                <a:ea typeface="Calibri"/>
                <a:cs typeface="Calibri"/>
                <a:sym typeface="Calibri"/>
              </a:rPr>
              <a:t>being here.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 I am Xuefei Wang, a 3</a:t>
            </a:r>
            <a:r>
              <a:rPr lang="en-GB" sz="1200" b="0" i="0" u="none" strike="noStrike" cap="none" baseline="30000" dirty="0">
                <a:solidFill>
                  <a:schemeClr val="dk1"/>
                </a:solidFill>
                <a:effectLst/>
                <a:latin typeface="Calibri"/>
                <a:ea typeface="Calibri"/>
                <a:cs typeface="Calibri"/>
                <a:sym typeface="Calibri"/>
              </a:rPr>
              <a:t>rd</a:t>
            </a:r>
            <a:r>
              <a:rPr lang="en-GB" sz="1200" b="0" i="0" u="none" strike="noStrike" cap="none" dirty="0">
                <a:solidFill>
                  <a:schemeClr val="dk1"/>
                </a:solidFill>
                <a:effectLst/>
                <a:latin typeface="Calibri"/>
                <a:ea typeface="Calibri"/>
                <a:cs typeface="Calibri"/>
                <a:sym typeface="Calibri"/>
              </a:rPr>
              <a:t> year PhD student from The University of Manchester.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 It’s my great honour to be here to present my work and I gratefully welcome any corrections. My topic</a:t>
            </a:r>
            <a:r>
              <a:rPr lang="en-GB" sz="1200" b="0" i="0" u="none" strike="noStrike" cap="none" baseline="0" dirty="0">
                <a:solidFill>
                  <a:schemeClr val="dk1"/>
                </a:solidFill>
                <a:effectLst/>
                <a:latin typeface="Calibri"/>
                <a:ea typeface="Calibri"/>
                <a:cs typeface="Calibri"/>
                <a:sym typeface="Calibri"/>
              </a:rPr>
              <a:t> today </a:t>
            </a:r>
            <a:r>
              <a:rPr lang="en-GB" sz="1200" b="0" i="0" u="none" strike="noStrike" cap="none" dirty="0">
                <a:solidFill>
                  <a:schemeClr val="dk1"/>
                </a:solidFill>
                <a:effectLst/>
                <a:latin typeface="Calibri"/>
                <a:ea typeface="Calibri"/>
                <a:cs typeface="Calibri"/>
                <a:sym typeface="Calibri"/>
              </a:rPr>
              <a:t>is </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820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Fig. 3.1 shows</a:t>
            </a:r>
            <a:r>
              <a:rPr lang="en-US" baseline="0" dirty="0"/>
              <a:t> how the experiments are conducted.</a:t>
            </a:r>
          </a:p>
          <a:p>
            <a:endParaRPr lang="en-US" baseline="0" dirty="0"/>
          </a:p>
          <a:p>
            <a:r>
              <a:rPr lang="en-US" baseline="0" dirty="0"/>
              <a:t>A sensor array comprised of three vibrational sensors are mounted at the root surface of the blade.</a:t>
            </a:r>
          </a:p>
          <a:p>
            <a:endParaRPr lang="en-US" baseline="0" dirty="0"/>
          </a:p>
          <a:p>
            <a:r>
              <a:rPr lang="en-US" baseline="0" dirty="0"/>
              <a:t>There are three excitation locations.</a:t>
            </a:r>
          </a:p>
          <a:p>
            <a:endParaRPr lang="en-US" baseline="0" dirty="0"/>
          </a:p>
          <a:p>
            <a:r>
              <a:rPr lang="en-US" baseline="0" dirty="0"/>
              <a:t>The raw data measured from two individual hammer </a:t>
            </a:r>
            <a:r>
              <a:rPr lang="en-US" baseline="0" dirty="0" err="1"/>
              <a:t>tappings</a:t>
            </a:r>
            <a:r>
              <a:rPr lang="en-US" baseline="0" dirty="0"/>
              <a:t> are presented in fig. 3.2, which represents two typical vibrational response signals,</a:t>
            </a:r>
          </a:p>
          <a:p>
            <a:endParaRPr lang="en-US" baseline="0" dirty="0"/>
          </a:p>
          <a:p>
            <a:r>
              <a:rPr lang="en-US" baseline="0" dirty="0"/>
              <a:t>It shows different </a:t>
            </a:r>
            <a:r>
              <a:rPr lang="en-US" baseline="0" dirty="0" err="1"/>
              <a:t>tappings</a:t>
            </a:r>
            <a:r>
              <a:rPr lang="en-US" baseline="0" dirty="0"/>
              <a:t> produce different responses at diverse amplitudes.</a:t>
            </a:r>
          </a:p>
          <a:p>
            <a:endParaRPr lang="en-US" baseline="0" dirty="0"/>
          </a:p>
          <a:p>
            <a:r>
              <a:rPr lang="en-US" baseline="0" dirty="0"/>
              <a:t>Fig. 3.3 presents the observed damage pictures taken from defective blade no.2 and 3.</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639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 investigate the feasibility of the proposed techniques in practice,</a:t>
            </a:r>
          </a:p>
          <a:p>
            <a:endParaRPr lang="en-US" dirty="0"/>
          </a:p>
          <a:p>
            <a:r>
              <a:rPr lang="en-US" dirty="0"/>
              <a:t>The blade is ….</a:t>
            </a:r>
          </a:p>
          <a:p>
            <a:endParaRPr lang="en-US" dirty="0"/>
          </a:p>
          <a:p>
            <a:r>
              <a:rPr lang="en-US" dirty="0"/>
              <a:t>Fig…. Shows the configuration of the test-rig including both back and front view.</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96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Based</a:t>
            </a:r>
            <a:r>
              <a:rPr lang="en-GB" baseline="0" dirty="0"/>
              <a:t> on the raw data collected from the experiments, we use time domain Transmissibility function methods for blade fault detection</a:t>
            </a:r>
            <a:endParaRPr dirty="0"/>
          </a:p>
        </p:txBody>
      </p:sp>
      <p:sp>
        <p:nvSpPr>
          <p:cNvPr id="382" name="Google Shape;3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extLst>
      <p:ext uri="{BB962C8B-B14F-4D97-AF65-F5344CB8AC3E}">
        <p14:creationId xmlns:p14="http://schemas.microsoft.com/office/powerpoint/2010/main" val="4286880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baseline="0" dirty="0"/>
          </a:p>
          <a:p>
            <a:r>
              <a:rPr lang="en-GB" baseline="0" dirty="0"/>
              <a:t>In time domain , we apply system identification methods to detect the blade failures.</a:t>
            </a:r>
          </a:p>
          <a:p>
            <a:endParaRPr lang="en-GB" baseline="0" dirty="0"/>
          </a:p>
          <a:p>
            <a:r>
              <a:rPr lang="en-GB" baseline="0" dirty="0"/>
              <a:t>Novelty…</a:t>
            </a:r>
          </a:p>
          <a:p>
            <a:endParaRPr lang="en-GB" baseline="0" dirty="0"/>
          </a:p>
          <a:p>
            <a:r>
              <a:rPr lang="en-GB" baseline="0" dirty="0"/>
              <a:t>And we use both linear and nonlinear models to represent the relationship between multiple outputs.</a:t>
            </a:r>
          </a:p>
          <a:p>
            <a:endParaRPr lang="en-GB" baseline="0" dirty="0"/>
          </a:p>
          <a:p>
            <a:r>
              <a:rPr lang="en-GB" baseline="0" dirty="0"/>
              <a:t>Model can be over parameterized. Parameters are in high level uncertainty</a:t>
            </a:r>
          </a:p>
          <a:p>
            <a:endParaRPr lang="en-GB" baseline="0" dirty="0"/>
          </a:p>
          <a:p>
            <a:r>
              <a:rPr lang="en-GB" baseline="0" dirty="0"/>
              <a:t>A penalty term is added into the cost function to deal with the overfitting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690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High order </a:t>
            </a:r>
            <a:r>
              <a:rPr lang="en-GB" dirty="0" err="1"/>
              <a:t>coef</a:t>
            </a:r>
            <a:r>
              <a:rPr lang="en-GB" baseline="0" dirty="0"/>
              <a:t> are penalized to almost zero due to the regularization. </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97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US" dirty="0"/>
              <a:t>Table 1 displays the sum squared model  coefficients for the three WT blades. These coefficients correspond to the poles locations of the blade system, and these poles determine the properties and behaviors of the blade structure system. The results show that regularized models deliver more consistent and robust coefficients and is immune to noise.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5113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Training</a:t>
            </a:r>
            <a:r>
              <a:rPr lang="en-GB" baseline="0" dirty="0"/>
              <a:t> data and testing data…</a:t>
            </a:r>
          </a:p>
          <a:p>
            <a:endParaRPr lang="en-GB" baseline="0" dirty="0"/>
          </a:p>
          <a:p>
            <a:r>
              <a:rPr lang="en-GB" baseline="0" dirty="0"/>
              <a:t>Mean of squared errors between model output and the measured response.</a:t>
            </a:r>
          </a:p>
          <a:p>
            <a:endParaRPr lang="en-GB" baseline="0" dirty="0"/>
          </a:p>
          <a:p>
            <a:r>
              <a:rPr lang="en-GB" baseline="0" dirty="0"/>
              <a:t>Exceedingly high orders result in overfitting issues</a:t>
            </a: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9082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baseline="0" dirty="0"/>
          </a:p>
          <a:p>
            <a:r>
              <a:rPr lang="en-US" baseline="0" dirty="0"/>
              <a:t>This figure depicts the results of both ARX and its regularized models as an example. </a:t>
            </a:r>
          </a:p>
          <a:p>
            <a:endParaRPr lang="en-US" baseline="0" dirty="0"/>
          </a:p>
          <a:p>
            <a:r>
              <a:rPr lang="en-US" baseline="0" dirty="0"/>
              <a:t>Compared to the ARX results, the regularized ARX results are less sensitive to the low amplitude oscillation and make them capture the main trend of the response well. This is mainly due to the sparser and lower order  model with a smaller number of coefficients when using the regularized technique.</a:t>
            </a:r>
            <a:endParaRPr lang="en-GB" baseline="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838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US" dirty="0"/>
              <a:t>The regularized methods are used to estimate all the four model parameters. </a:t>
            </a:r>
          </a:p>
          <a:p>
            <a:endParaRPr lang="en-US" dirty="0"/>
          </a:p>
          <a:p>
            <a:r>
              <a:rPr lang="en-US" dirty="0"/>
              <a:t>Table 2 displays the system identification results of all the four aforementioned models on training data sets.  The fitting percentage of nonlinear ARX model is around 78%, which is higher than the ARX model, ARMAX and OE model. </a:t>
            </a:r>
          </a:p>
          <a:p>
            <a:endParaRPr lang="en-US" dirty="0"/>
          </a:p>
          <a:p>
            <a:r>
              <a:rPr lang="en-US" dirty="0"/>
              <a:t>This indicates that through comparison, the nonlinear polynomial model has the best fitting percentage among these four types of model, which may indicate that the nonlinear polynomial model is able to capture the nonlinearities of the WT blade structure and expresses the blade system property better than the other models.</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705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US" dirty="0"/>
          </a:p>
          <a:p>
            <a:r>
              <a:rPr lang="en-US" dirty="0"/>
              <a:t>To further quantify the damage levels, Table 3 shows the mean correlations with mean variations of blade 2 &amp; 3 with respect to the reference blade 1 under 6 individual tapping experiments. </a:t>
            </a:r>
          </a:p>
          <a:p>
            <a:endParaRPr lang="en-US" dirty="0"/>
          </a:p>
          <a:p>
            <a:r>
              <a:rPr lang="en-US" dirty="0"/>
              <a:t>Results show that all the presented models can identify the defective blades and also indicate damage level. However, among the given models, the linear ARX models express more robust results and presents clearer damage levels  than other models. It is hence better to choose ARX model as damage indicator tor WT blade fault detection.</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465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a:t>
            </a:r>
            <a:r>
              <a:rPr lang="en-US" baseline="0" dirty="0"/>
              <a:t> first part introduces the general background, main aims, objectives and contributions</a:t>
            </a:r>
            <a:endParaRPr dirty="0"/>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extLst>
      <p:ext uri="{BB962C8B-B14F-4D97-AF65-F5344CB8AC3E}">
        <p14:creationId xmlns:p14="http://schemas.microsoft.com/office/powerpoint/2010/main" val="336230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last part concludes the whole paper.</a:t>
            </a:r>
            <a:endParaRPr dirty="0"/>
          </a:p>
        </p:txBody>
      </p:sp>
      <p:sp>
        <p:nvSpPr>
          <p:cNvPr id="382" name="Google Shape;3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extLst>
      <p:ext uri="{BB962C8B-B14F-4D97-AF65-F5344CB8AC3E}">
        <p14:creationId xmlns:p14="http://schemas.microsoft.com/office/powerpoint/2010/main" val="2788641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paper proposes system identification</a:t>
            </a:r>
            <a:r>
              <a:rPr lang="en-US" altLang="zh-CN" dirty="0"/>
              <a:t>-</a:t>
            </a:r>
            <a:r>
              <a:rPr lang="en-US" dirty="0"/>
              <a:t>based Transmissibility Function (TF) methods to wind turbine (WT) blade Condition Monitoring and Fault Diagnosis (CMFD). Four different models including (ARX) (ARMAX) (OE</a:t>
            </a:r>
            <a:r>
              <a:rPr lang="en-US"/>
              <a:t>) nonlinear </a:t>
            </a:r>
            <a:r>
              <a:rPr lang="en-US" dirty="0"/>
              <a:t>ARX polynomial model are tested respectively. Regularization is carried out for the four aforementioned models to avoid overfitting issues, and </a:t>
            </a:r>
            <a:r>
              <a:rPr lang="en-US" dirty="0" err="1"/>
              <a:t>futher</a:t>
            </a:r>
            <a:r>
              <a:rPr lang="en-US" dirty="0"/>
              <a:t> enhance the </a:t>
            </a:r>
            <a:r>
              <a:rPr lang="en-US" dirty="0" err="1"/>
              <a:t>noice</a:t>
            </a:r>
            <a:r>
              <a:rPr lang="en-US" dirty="0"/>
              <a:t> rejection ability of the proposed methods. Results show that the proposed methods can remove the impacts of excitation loads, and although nonlinear ARX model delivers the best fitting percentage and can indicate damage levels, the ARX model acts as the best damage indicator among the four models. </a:t>
            </a:r>
            <a:endParaRPr dirty="0"/>
          </a:p>
        </p:txBody>
      </p:sp>
      <p:sp>
        <p:nvSpPr>
          <p:cNvPr id="394" name="Google Shape;3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extLst>
      <p:ext uri="{BB962C8B-B14F-4D97-AF65-F5344CB8AC3E}">
        <p14:creationId xmlns:p14="http://schemas.microsoft.com/office/powerpoint/2010/main" val="141329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extLst>
      <p:ext uri="{BB962C8B-B14F-4D97-AF65-F5344CB8AC3E}">
        <p14:creationId xmlns:p14="http://schemas.microsoft.com/office/powerpoint/2010/main" val="1336170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that’s the end of my report. Many thanks for your listening, and please feel free to ask me questions or </a:t>
            </a:r>
            <a:r>
              <a:rPr lang="en-US" altLang="zh-CN" dirty="0"/>
              <a:t>provide </a:t>
            </a:r>
            <a:r>
              <a:rPr lang="en-US" dirty="0"/>
              <a:t>any corrections?</a:t>
            </a:r>
          </a:p>
          <a:p>
            <a:pPr marL="0" lvl="0" indent="0" algn="l" rtl="0">
              <a:spcBef>
                <a:spcPts val="0"/>
              </a:spcBef>
              <a:spcAft>
                <a:spcPts val="0"/>
              </a:spcAft>
              <a:buNone/>
            </a:pPr>
            <a:endParaRPr dirty="0"/>
          </a:p>
        </p:txBody>
      </p:sp>
      <p:sp>
        <p:nvSpPr>
          <p:cNvPr id="460" name="Google Shape;4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62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Over the past decades, renewable energy has been contributing more to the energy production globally due to the gradually limited fossil energy and rapid growth energy demand.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Wind power is one of the renewable energy resources and WT convert wind energy into electricity. Within a WT system, the blades are crucial components to capture natural</a:t>
            </a:r>
            <a:r>
              <a:rPr lang="en-GB" sz="1200" b="0" i="0" u="none" strike="noStrike" cap="none" baseline="0" dirty="0">
                <a:solidFill>
                  <a:schemeClr val="dk1"/>
                </a:solidFill>
                <a:effectLst/>
                <a:latin typeface="Calibri"/>
                <a:ea typeface="Calibri"/>
                <a:cs typeface="Calibri"/>
                <a:sym typeface="Calibri"/>
              </a:rPr>
              <a:t> wind.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effectLst/>
                <a:latin typeface="Calibri"/>
                <a:ea typeface="Calibri"/>
                <a:cs typeface="Calibri"/>
                <a:sym typeface="Calibri"/>
              </a:rPr>
              <a:t>The blades failures could result in unexpected downtime and even turbine destructions, which is a significant financial loss. So, it is vital to detect the blades damage at an early stage.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effectLst/>
                <a:latin typeface="Calibri"/>
                <a:ea typeface="Calibri"/>
                <a:cs typeface="Calibri"/>
                <a:sym typeface="Calibri"/>
              </a:rPr>
              <a:t>Currently, there are three major challenges for blade fault detection.</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39" name="Google Shape;1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extLst>
      <p:ext uri="{BB962C8B-B14F-4D97-AF65-F5344CB8AC3E}">
        <p14:creationId xmlns:p14="http://schemas.microsoft.com/office/powerpoint/2010/main" val="349043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main</a:t>
            </a:r>
            <a:r>
              <a:rPr lang="en-US" baseline="0" dirty="0"/>
              <a:t> aim of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To achieve this aim, In time domain, this paper proposes a system identification-based output-only transmissibility function methods using … models. And the effectiveness of the novel methods are verified…</a:t>
            </a:r>
            <a:endParaRPr dirty="0"/>
          </a:p>
        </p:txBody>
      </p:sp>
      <p:sp>
        <p:nvSpPr>
          <p:cNvPr id="166" name="Google Shape;16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extLst>
      <p:ext uri="{BB962C8B-B14F-4D97-AF65-F5344CB8AC3E}">
        <p14:creationId xmlns:p14="http://schemas.microsoft.com/office/powerpoint/2010/main" val="2795698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second part introduces some related literature review 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Contains wind turbine blade, its failure modes and corresponding damage detection techniques</a:t>
            </a:r>
            <a:endParaRPr dirty="0"/>
          </a:p>
        </p:txBody>
      </p:sp>
      <p:sp>
        <p:nvSpPr>
          <p:cNvPr id="189" name="Google Shape;1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extLst>
      <p:ext uri="{BB962C8B-B14F-4D97-AF65-F5344CB8AC3E}">
        <p14:creationId xmlns:p14="http://schemas.microsoft.com/office/powerpoint/2010/main" val="215257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Within</a:t>
            </a:r>
            <a:r>
              <a:rPr lang="en-US" baseline="0" dirty="0"/>
              <a:t> a WT system, the blades are crucial and expensive components.</a:t>
            </a:r>
            <a:endParaRPr lang="en-US" dirty="0"/>
          </a:p>
          <a:p>
            <a:endParaRPr lang="en-US" dirty="0"/>
          </a:p>
          <a:p>
            <a:r>
              <a:rPr lang="en-US" dirty="0"/>
              <a:t>The</a:t>
            </a:r>
            <a:r>
              <a:rPr lang="en-US" baseline="0" dirty="0"/>
              <a:t> largest size of a modern WT blade reaches 88.4m which is longer than an airplane wingspan. </a:t>
            </a:r>
          </a:p>
          <a:p>
            <a:endParaRPr lang="en-US" baseline="0" dirty="0"/>
          </a:p>
          <a:p>
            <a:r>
              <a:rPr lang="en-US" baseline="0" dirty="0"/>
              <a:t>The left shows a classic structure of WT blade.</a:t>
            </a:r>
          </a:p>
          <a:p>
            <a:endParaRPr lang="en-US" baseline="0" dirty="0"/>
          </a:p>
          <a:p>
            <a:r>
              <a:rPr lang="en-US" dirty="0"/>
              <a:t>WT operates in harsh environment, such as remote areas or</a:t>
            </a:r>
            <a:r>
              <a:rPr lang="en-US" baseline="0" dirty="0"/>
              <a:t> offshore sites. Wind loadings are the main loadings of the blades. Suffer…</a:t>
            </a:r>
          </a:p>
          <a:p>
            <a:endParaRPr lang="en-US" baseline="0" dirty="0"/>
          </a:p>
          <a:p>
            <a:r>
              <a:rPr lang="en-US" baseline="0" dirty="0"/>
              <a:t>And we can see various types of blade loadings</a:t>
            </a:r>
          </a:p>
          <a:p>
            <a:endParaRPr lang="en-US" baseline="0" dirty="0"/>
          </a:p>
          <a:p>
            <a:r>
              <a:rPr lang="en-US" dirty="0"/>
              <a:t>Within these loadings, </a:t>
            </a:r>
            <a:r>
              <a:rPr lang="en-US" dirty="0" err="1"/>
              <a:t>flapwise</a:t>
            </a:r>
            <a:r>
              <a:rPr lang="en-US" dirty="0"/>
              <a:t> bending</a:t>
            </a:r>
            <a:r>
              <a:rPr lang="en-US" baseline="0" dirty="0"/>
              <a:t> loads are the main reasons for blade failure.</a:t>
            </a:r>
          </a:p>
          <a:p>
            <a:endParaRPr lang="en-US" baseline="0"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385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Significant</a:t>
            </a:r>
            <a:r>
              <a:rPr lang="en-US" baseline="0" dirty="0"/>
              <a:t> fatigue loads make the blades more vulnerable to damages. This table and picture shows some common failure modes of WT blade such as…</a:t>
            </a:r>
          </a:p>
          <a:p>
            <a:endParaRPr lang="en-US" baseline="0" dirty="0"/>
          </a:p>
          <a:p>
            <a:r>
              <a:rPr lang="en-US" baseline="0" dirty="0"/>
              <a:t>These damages may occur during production stage or operational stage or both.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11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blades failures result</a:t>
            </a:r>
            <a:r>
              <a:rPr lang="en-US" baseline="0" dirty="0"/>
              <a:t> in downtime or even turbine collapse, and they bring about significant economic loss.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Reasoning in this way, it is urgently required to detect the blade damages effectively and precisely.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Conventional nondestructive techniques have been attempted to detect blade failures. However, most of them still remain in lab stage and have not yet been implemented in real applications.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They all have their own advantages and limitations which depends on the detection requirements.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In this report, we choose vibration analysis to detect the blade faults. </a:t>
            </a:r>
          </a:p>
          <a:p>
            <a:pPr marL="0" lvl="0" indent="0" algn="l" rtl="0">
              <a:spcBef>
                <a:spcPts val="0"/>
              </a:spcBef>
              <a:spcAft>
                <a:spcPts val="0"/>
              </a:spcAft>
              <a:buNone/>
            </a:pPr>
            <a:endParaRPr dirty="0"/>
          </a:p>
        </p:txBody>
      </p:sp>
      <p:sp>
        <p:nvSpPr>
          <p:cNvPr id="245" name="Google Shape;2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extLst>
      <p:ext uri="{BB962C8B-B14F-4D97-AF65-F5344CB8AC3E}">
        <p14:creationId xmlns:p14="http://schemas.microsoft.com/office/powerpoint/2010/main" val="6540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a:t>
            </a:r>
            <a:r>
              <a:rPr lang="en-US" baseline="0" dirty="0"/>
              <a:t> part introduces the setup of our experiments</a:t>
            </a:r>
            <a:endParaRPr dirty="0"/>
          </a:p>
        </p:txBody>
      </p:sp>
      <p:sp>
        <p:nvSpPr>
          <p:cNvPr id="382" name="Google Shape;3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extLst>
      <p:ext uri="{BB962C8B-B14F-4D97-AF65-F5344CB8AC3E}">
        <p14:creationId xmlns:p14="http://schemas.microsoft.com/office/powerpoint/2010/main" val="647545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aramon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1" name="Google Shape;21;p17"/>
          <p:cNvPicPr preferRelativeResize="0"/>
          <p:nvPr/>
        </p:nvPicPr>
        <p:blipFill rotWithShape="1">
          <a:blip r:embed="rId2">
            <a:alphaModFix/>
          </a:blip>
          <a:srcRect/>
          <a:stretch/>
        </p:blipFill>
        <p:spPr>
          <a:xfrm>
            <a:off x="0" y="2"/>
            <a:ext cx="12192000" cy="68579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8" name="Google Shape;28;p18"/>
          <p:cNvPicPr preferRelativeResize="0"/>
          <p:nvPr/>
        </p:nvPicPr>
        <p:blipFill rotWithShape="1">
          <a:blip r:embed="rId2">
            <a:alphaModFix/>
          </a:blip>
          <a:srcRect/>
          <a:stretch/>
        </p:blipFill>
        <p:spPr>
          <a:xfrm>
            <a:off x="0" y="2"/>
            <a:ext cx="12192000" cy="68579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aramon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aramon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aramon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Garamond"/>
                <a:ea typeface="Garamond"/>
                <a:cs typeface="Garamond"/>
                <a:sym typeface="Garamond"/>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Garamond"/>
                <a:ea typeface="Garamond"/>
                <a:cs typeface="Garamond"/>
                <a:sym typeface="Garamond"/>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Garamond"/>
                <a:ea typeface="Garamond"/>
                <a:cs typeface="Garamond"/>
                <a:sym typeface="Garamond"/>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Garamond"/>
                <a:ea typeface="Garamond"/>
                <a:cs typeface="Garamond"/>
                <a:sym typeface="Garamond"/>
              </a:defRPr>
            </a:lvl9pPr>
          </a:lstStyle>
          <a:p>
            <a:endParaRPr/>
          </a:p>
        </p:txBody>
      </p:sp>
      <p:sp>
        <p:nvSpPr>
          <p:cNvPr id="70" name="Google Shape;70;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7"/>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aramond"/>
                <a:ea typeface="Garamond"/>
                <a:cs typeface="Garamond"/>
                <a:sym typeface="Garamon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aramond"/>
                <a:ea typeface="Garamond"/>
                <a:cs typeface="Garamond"/>
                <a:sym typeface="Garamon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aramond"/>
                <a:ea typeface="Garamond"/>
                <a:cs typeface="Garamond"/>
                <a:sym typeface="Garamond"/>
              </a:defRPr>
            </a:lvl9pPr>
          </a:lstStyle>
          <a:p>
            <a:endParaRPr/>
          </a:p>
        </p:txBody>
      </p:sp>
      <p:sp>
        <p:nvSpPr>
          <p:cNvPr id="12" name="Google Shape;12;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 name="Google Shape;13;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buNone/>
              <a:defRPr sz="1200" b="0" i="0" u="none" strike="noStrike" cap="none">
                <a:solidFill>
                  <a:srgbClr val="888888"/>
                </a:solidFill>
                <a:latin typeface="Garamond"/>
                <a:ea typeface="Garamond"/>
                <a:cs typeface="Garamond"/>
                <a:sym typeface="Garamond"/>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6934954"/>
            <a:chOff x="0" y="0"/>
            <a:chExt cx="12192000" cy="6934954"/>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610" b="-1122"/>
            <a:stretch/>
          </p:blipFill>
          <p:spPr>
            <a:xfrm>
              <a:off x="0" y="0"/>
              <a:ext cx="8324976" cy="6934954"/>
            </a:xfrm>
            <a:prstGeom prst="rect">
              <a:avLst/>
            </a:prstGeom>
          </p:spPr>
        </p:pic>
        <p:sp>
          <p:nvSpPr>
            <p:cNvPr id="5" name="Rectangle 4"/>
            <p:cNvSpPr/>
            <p:nvPr/>
          </p:nvSpPr>
          <p:spPr>
            <a:xfrm>
              <a:off x="2986" y="1"/>
              <a:ext cx="8324976" cy="6862876"/>
            </a:xfrm>
            <a:prstGeom prst="rect">
              <a:avLst/>
            </a:prstGeom>
            <a:gradFill>
              <a:gsLst>
                <a:gs pos="0">
                  <a:schemeClr val="accent5">
                    <a:alpha val="0"/>
                    <a:lumMod val="0"/>
                    <a:lumOff val="100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324976" y="0"/>
              <a:ext cx="3867024" cy="6858000"/>
            </a:xfrm>
            <a:prstGeom prst="rect">
              <a:avLst/>
            </a:prstGeom>
            <a:gradFill>
              <a:gsLst>
                <a:gs pos="100000">
                  <a:schemeClr val="accent5">
                    <a:lumMod val="40000"/>
                    <a:lumOff val="60000"/>
                  </a:schemeClr>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Google Shape;90;p1"/>
          <p:cNvSpPr txBox="1">
            <a:spLocks noGrp="1"/>
          </p:cNvSpPr>
          <p:nvPr>
            <p:ph type="ctrTitle"/>
          </p:nvPr>
        </p:nvSpPr>
        <p:spPr>
          <a:xfrm>
            <a:off x="2743201" y="1014005"/>
            <a:ext cx="9158616" cy="1898767"/>
          </a:xfrm>
          <a:prstGeom prst="rect">
            <a:avLst/>
          </a:prstGeom>
          <a:noFill/>
          <a:ln>
            <a:noFill/>
          </a:ln>
        </p:spPr>
        <p:txBody>
          <a:bodyPr spcFirstLastPara="1" wrap="square" lIns="91425" tIns="45700" rIns="91425" bIns="45700" anchor="b" anchorCtr="0">
            <a:normAutofit/>
          </a:bodyPr>
          <a:lstStyle/>
          <a:p>
            <a:pPr lvl="0" algn="r">
              <a:buSzPts val="5400"/>
            </a:pPr>
            <a:r>
              <a:rPr lang="en-US" sz="2800" b="1" dirty="0">
                <a:solidFill>
                  <a:srgbClr val="000090"/>
                </a:solidFill>
                <a:latin typeface="+mj-lt"/>
                <a:cs typeface="Arial"/>
              </a:rPr>
              <a:t>Wind Turbine Blades Fault Detection Using System</a:t>
            </a:r>
            <a:br>
              <a:rPr lang="en-US" sz="2800" b="1" dirty="0">
                <a:solidFill>
                  <a:srgbClr val="000090"/>
                </a:solidFill>
                <a:latin typeface="+mj-lt"/>
                <a:cs typeface="Arial"/>
              </a:rPr>
            </a:br>
            <a:r>
              <a:rPr lang="en-US" sz="2800" b="1" dirty="0">
                <a:solidFill>
                  <a:srgbClr val="000090"/>
                </a:solidFill>
                <a:latin typeface="+mj-lt"/>
                <a:cs typeface="Arial"/>
              </a:rPr>
              <a:t>Identification Based Transmissibility Analysis</a:t>
            </a:r>
            <a:endParaRPr sz="2800" b="1" dirty="0">
              <a:solidFill>
                <a:srgbClr val="000090"/>
              </a:solidFill>
              <a:latin typeface="+mj-lt"/>
              <a:cs typeface="Arial"/>
            </a:endParaRPr>
          </a:p>
        </p:txBody>
      </p:sp>
      <p:sp>
        <p:nvSpPr>
          <p:cNvPr id="17" name="Google Shape;91;p1"/>
          <p:cNvSpPr txBox="1">
            <a:spLocks noGrp="1"/>
          </p:cNvSpPr>
          <p:nvPr>
            <p:ph type="subTitle" idx="1"/>
          </p:nvPr>
        </p:nvSpPr>
        <p:spPr>
          <a:xfrm>
            <a:off x="4515379" y="3862156"/>
            <a:ext cx="6987645" cy="2709332"/>
          </a:xfrm>
          <a:prstGeom prst="rect">
            <a:avLst/>
          </a:prstGeom>
          <a:noFill/>
          <a:ln>
            <a:noFill/>
          </a:ln>
        </p:spPr>
        <p:txBody>
          <a:bodyPr spcFirstLastPara="1" wrap="square" lIns="91425" tIns="45700" rIns="91425" bIns="45700" anchor="t" anchorCtr="0">
            <a:normAutofit/>
          </a:bodyPr>
          <a:lstStyle/>
          <a:p>
            <a:pPr marL="0" indent="0" algn="r">
              <a:lnSpc>
                <a:spcPct val="70000"/>
              </a:lnSpc>
              <a:spcBef>
                <a:spcPts val="0"/>
              </a:spcBef>
              <a:buSzPts val="1500"/>
            </a:pPr>
            <a:endParaRPr sz="1500" dirty="0"/>
          </a:p>
          <a:p>
            <a:pPr marL="0" indent="0" algn="r">
              <a:lnSpc>
                <a:spcPct val="70000"/>
              </a:lnSpc>
              <a:buSzPts val="1500"/>
            </a:pPr>
            <a:r>
              <a:rPr lang="en-US" sz="1800" b="1" dirty="0">
                <a:solidFill>
                  <a:srgbClr val="000090"/>
                </a:solidFill>
              </a:rPr>
              <a:t>Xuefei Wang (speaker) </a:t>
            </a:r>
          </a:p>
          <a:p>
            <a:pPr marL="0" indent="0" algn="r">
              <a:lnSpc>
                <a:spcPct val="70000"/>
              </a:lnSpc>
              <a:buSzPts val="1500"/>
            </a:pPr>
            <a:r>
              <a:rPr lang="en-US" sz="1800" dirty="0">
                <a:solidFill>
                  <a:srgbClr val="000090"/>
                </a:solidFill>
              </a:rPr>
              <a:t>Dr. Long Zhang</a:t>
            </a:r>
          </a:p>
          <a:p>
            <a:pPr marL="0" indent="0" algn="r">
              <a:lnSpc>
                <a:spcPct val="70000"/>
              </a:lnSpc>
              <a:buSzPts val="1500"/>
            </a:pPr>
            <a:r>
              <a:rPr lang="en-US" sz="1800" dirty="0">
                <a:solidFill>
                  <a:srgbClr val="000090"/>
                </a:solidFill>
              </a:rPr>
              <a:t>Prof. William P. Heath</a:t>
            </a:r>
          </a:p>
          <a:p>
            <a:pPr marL="0" indent="0" algn="r">
              <a:lnSpc>
                <a:spcPct val="70000"/>
              </a:lnSpc>
              <a:buSzPts val="1500"/>
            </a:pPr>
            <a:endParaRPr lang="en-US" sz="1800" dirty="0">
              <a:solidFill>
                <a:srgbClr val="000090"/>
              </a:solidFill>
            </a:endParaRPr>
          </a:p>
          <a:p>
            <a:pPr marL="0" indent="0" algn="r">
              <a:lnSpc>
                <a:spcPct val="70000"/>
              </a:lnSpc>
              <a:buSzPts val="1500"/>
            </a:pPr>
            <a:r>
              <a:rPr lang="en-US" sz="1800" dirty="0">
                <a:solidFill>
                  <a:srgbClr val="000090"/>
                </a:solidFill>
              </a:rPr>
              <a:t>Department of Electrical and Electronic Engineering</a:t>
            </a:r>
          </a:p>
          <a:p>
            <a:pPr marL="0" indent="0" algn="r">
              <a:lnSpc>
                <a:spcPct val="70000"/>
              </a:lnSpc>
              <a:buSzPts val="1500"/>
            </a:pPr>
            <a:r>
              <a:rPr lang="en-US" sz="1800" dirty="0">
                <a:solidFill>
                  <a:srgbClr val="000090"/>
                </a:solidFill>
              </a:rPr>
              <a:t>School of Engineering</a:t>
            </a:r>
            <a:endParaRPr sz="1800" dirty="0">
              <a:solidFill>
                <a:srgbClr val="000090"/>
              </a:solidFill>
            </a:endParaRPr>
          </a:p>
          <a:p>
            <a:pPr marL="0" indent="0" algn="r">
              <a:lnSpc>
                <a:spcPct val="70000"/>
              </a:lnSpc>
              <a:buSzPts val="1500"/>
            </a:pPr>
            <a:r>
              <a:rPr lang="en-US" sz="1800" dirty="0">
                <a:solidFill>
                  <a:srgbClr val="000090"/>
                </a:solidFill>
              </a:rPr>
              <a:t>The University of Manchester, UK</a:t>
            </a:r>
            <a:endParaRPr sz="1800" dirty="0">
              <a:solidFill>
                <a:srgbClr val="000090"/>
              </a:solidFill>
            </a:endParaRPr>
          </a:p>
        </p:txBody>
      </p:sp>
      <p:pic>
        <p:nvPicPr>
          <p:cNvPr id="18" name="Google Shape;92;p1"/>
          <p:cNvPicPr preferRelativeResize="0"/>
          <p:nvPr/>
        </p:nvPicPr>
        <p:blipFill rotWithShape="1">
          <a:blip r:embed="rId4">
            <a:alphaModFix/>
          </a:blip>
          <a:srcRect/>
          <a:stretch/>
        </p:blipFill>
        <p:spPr>
          <a:xfrm>
            <a:off x="8716443" y="338041"/>
            <a:ext cx="3022293" cy="1280160"/>
          </a:xfrm>
          <a:prstGeom prst="rect">
            <a:avLst/>
          </a:prstGeom>
          <a:noFill/>
          <a:ln>
            <a:noFill/>
          </a:ln>
        </p:spPr>
      </p:pic>
      <p:sp>
        <p:nvSpPr>
          <p:cNvPr id="19" name="Rectangle 18"/>
          <p:cNvSpPr/>
          <p:nvPr/>
        </p:nvSpPr>
        <p:spPr>
          <a:xfrm>
            <a:off x="2743201" y="3267422"/>
            <a:ext cx="8814390" cy="400110"/>
          </a:xfrm>
          <a:prstGeom prst="rect">
            <a:avLst/>
          </a:prstGeom>
        </p:spPr>
        <p:txBody>
          <a:bodyPr wrap="square">
            <a:spAutoFit/>
          </a:bodyPr>
          <a:lstStyle/>
          <a:p>
            <a:pPr algn="r"/>
            <a:r>
              <a:rPr lang="en-US" altLang="zh-CN" sz="2000" b="1" dirty="0">
                <a:solidFill>
                  <a:schemeClr val="accent2"/>
                </a:solidFill>
              </a:rPr>
              <a:t>Session 2 [2A10]</a:t>
            </a:r>
            <a:endParaRPr lang="en-US" sz="2000" b="1" dirty="0">
              <a:solidFill>
                <a:schemeClr val="accent2"/>
              </a:solidFill>
            </a:endParaRPr>
          </a:p>
        </p:txBody>
      </p:sp>
      <p:pic>
        <p:nvPicPr>
          <p:cNvPr id="7" name="Picture 6" descr="Diagram&#10;&#10;Description automatically generated">
            <a:extLst>
              <a:ext uri="{FF2B5EF4-FFF2-40B4-BE49-F238E27FC236}">
                <a16:creationId xmlns:a16="http://schemas.microsoft.com/office/drawing/2014/main" id="{0A11455A-A64F-46A9-AA80-C629215EB593}"/>
              </a:ext>
            </a:extLst>
          </p:cNvPr>
          <p:cNvPicPr>
            <a:picLocks noChangeAspect="1"/>
          </p:cNvPicPr>
          <p:nvPr/>
        </p:nvPicPr>
        <p:blipFill>
          <a:blip r:embed="rId5"/>
          <a:stretch>
            <a:fillRect/>
          </a:stretch>
        </p:blipFill>
        <p:spPr>
          <a:xfrm>
            <a:off x="5068829" y="338041"/>
            <a:ext cx="3484533" cy="1280160"/>
          </a:xfrm>
          <a:prstGeom prst="rect">
            <a:avLst/>
          </a:prstGeom>
        </p:spPr>
      </p:pic>
    </p:spTree>
    <p:extLst>
      <p:ext uri="{BB962C8B-B14F-4D97-AF65-F5344CB8AC3E}">
        <p14:creationId xmlns:p14="http://schemas.microsoft.com/office/powerpoint/2010/main" val="7816331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319" t="3818" r="2504" b="6070"/>
          <a:stretch/>
        </p:blipFill>
        <p:spPr>
          <a:xfrm>
            <a:off x="363966" y="1341644"/>
            <a:ext cx="5206484" cy="183191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545" r="7019" b="-1760"/>
          <a:stretch/>
        </p:blipFill>
        <p:spPr>
          <a:xfrm>
            <a:off x="6366278" y="847036"/>
            <a:ext cx="4777273" cy="2383046"/>
          </a:xfrm>
          <a:prstGeom prst="rect">
            <a:avLst/>
          </a:prstGeom>
        </p:spPr>
      </p:pic>
      <p:sp>
        <p:nvSpPr>
          <p:cNvPr id="14" name="TextBox 13"/>
          <p:cNvSpPr txBox="1"/>
          <p:nvPr/>
        </p:nvSpPr>
        <p:spPr>
          <a:xfrm>
            <a:off x="510371" y="4120213"/>
            <a:ext cx="3606704" cy="193899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7030A0"/>
                </a:solidFill>
              </a:rPr>
              <a:t>Three naturally damaged industrial-scale WT blades</a:t>
            </a:r>
          </a:p>
          <a:p>
            <a:pPr marL="342900" indent="-342900">
              <a:buFont typeface="Wingdings" panose="05000000000000000000" pitchFamily="2" charset="2"/>
              <a:buChar char="Ø"/>
            </a:pPr>
            <a:endParaRPr lang="en-US" sz="2000" dirty="0">
              <a:solidFill>
                <a:srgbClr val="7030A0"/>
              </a:solidFill>
            </a:endParaRPr>
          </a:p>
          <a:p>
            <a:pPr marL="342900" indent="-342900">
              <a:buFont typeface="Wingdings" panose="05000000000000000000" pitchFamily="2" charset="2"/>
              <a:buChar char="Ø"/>
            </a:pPr>
            <a:r>
              <a:rPr lang="en-US" sz="2000" dirty="0">
                <a:solidFill>
                  <a:srgbClr val="7030A0"/>
                </a:solidFill>
              </a:rPr>
              <a:t>Blade #1: healthy</a:t>
            </a:r>
          </a:p>
          <a:p>
            <a:r>
              <a:rPr lang="en-US" sz="2000" dirty="0">
                <a:solidFill>
                  <a:srgbClr val="7030A0"/>
                </a:solidFill>
              </a:rPr>
              <a:t>     Blade #2: defective</a:t>
            </a:r>
          </a:p>
          <a:p>
            <a:r>
              <a:rPr lang="en-US" sz="2000" dirty="0">
                <a:solidFill>
                  <a:srgbClr val="7030A0"/>
                </a:solidFill>
              </a:rPr>
              <a:t>     Blade #3: defective</a:t>
            </a:r>
            <a:endParaRPr lang="en-GB" sz="2000" dirty="0">
              <a:solidFill>
                <a:srgbClr val="7030A0"/>
              </a:solidFill>
            </a:endParaRPr>
          </a:p>
        </p:txBody>
      </p:sp>
      <p:sp>
        <p:nvSpPr>
          <p:cNvPr id="18" name="TextBox 17"/>
          <p:cNvSpPr txBox="1"/>
          <p:nvPr/>
        </p:nvSpPr>
        <p:spPr>
          <a:xfrm>
            <a:off x="727030" y="3230082"/>
            <a:ext cx="5004432" cy="338554"/>
          </a:xfrm>
          <a:prstGeom prst="rect">
            <a:avLst/>
          </a:prstGeom>
          <a:noFill/>
        </p:spPr>
        <p:txBody>
          <a:bodyPr wrap="square" rtlCol="0">
            <a:spAutoFit/>
          </a:bodyPr>
          <a:lstStyle/>
          <a:p>
            <a:r>
              <a:rPr lang="en-US" sz="1600" dirty="0"/>
              <a:t>Fig. 3.1: Schematic diagram of the experiments</a:t>
            </a:r>
            <a:endParaRPr lang="en-GB" sz="1600" dirty="0"/>
          </a:p>
        </p:txBody>
      </p:sp>
      <p:sp>
        <p:nvSpPr>
          <p:cNvPr id="19" name="TextBox 18"/>
          <p:cNvSpPr txBox="1"/>
          <p:nvPr/>
        </p:nvSpPr>
        <p:spPr>
          <a:xfrm>
            <a:off x="6118167" y="3304542"/>
            <a:ext cx="5463640" cy="338554"/>
          </a:xfrm>
          <a:prstGeom prst="rect">
            <a:avLst/>
          </a:prstGeom>
          <a:noFill/>
        </p:spPr>
        <p:txBody>
          <a:bodyPr wrap="square" rtlCol="0">
            <a:spAutoFit/>
          </a:bodyPr>
          <a:lstStyle/>
          <a:p>
            <a:r>
              <a:rPr lang="en-US" sz="1600" dirty="0"/>
              <a:t>Fig. 3.2: Vibration responses under two individual </a:t>
            </a:r>
            <a:r>
              <a:rPr lang="en-US" sz="1600" dirty="0" err="1"/>
              <a:t>tappings</a:t>
            </a:r>
            <a:endParaRPr lang="en-GB" sz="1600" dirty="0"/>
          </a:p>
        </p:txBody>
      </p:sp>
      <p:grpSp>
        <p:nvGrpSpPr>
          <p:cNvPr id="27" name="Group 26"/>
          <p:cNvGrpSpPr/>
          <p:nvPr/>
        </p:nvGrpSpPr>
        <p:grpSpPr>
          <a:xfrm>
            <a:off x="4359266" y="3854065"/>
            <a:ext cx="7131101" cy="1812708"/>
            <a:chOff x="4831886" y="4019365"/>
            <a:chExt cx="7131101" cy="1812708"/>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1886" y="4053924"/>
              <a:ext cx="2335439" cy="175630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325" y="4019365"/>
              <a:ext cx="2397831" cy="1798373"/>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5156" y="4032075"/>
              <a:ext cx="2397831" cy="1799998"/>
            </a:xfrm>
            <a:prstGeom prst="rect">
              <a:avLst/>
            </a:prstGeom>
          </p:spPr>
        </p:pic>
      </p:grpSp>
      <p:grpSp>
        <p:nvGrpSpPr>
          <p:cNvPr id="28" name="Group 27"/>
          <p:cNvGrpSpPr/>
          <p:nvPr/>
        </p:nvGrpSpPr>
        <p:grpSpPr>
          <a:xfrm>
            <a:off x="4755962" y="5751428"/>
            <a:ext cx="6503242" cy="329770"/>
            <a:chOff x="5263038" y="5844783"/>
            <a:chExt cx="6503242" cy="329770"/>
          </a:xfrm>
        </p:grpSpPr>
        <p:sp>
          <p:nvSpPr>
            <p:cNvPr id="23" name="TextBox 22"/>
            <p:cNvSpPr txBox="1"/>
            <p:nvPr/>
          </p:nvSpPr>
          <p:spPr>
            <a:xfrm>
              <a:off x="5263038" y="5844783"/>
              <a:ext cx="1875453" cy="307777"/>
            </a:xfrm>
            <a:prstGeom prst="rect">
              <a:avLst/>
            </a:prstGeom>
            <a:noFill/>
          </p:spPr>
          <p:txBody>
            <a:bodyPr wrap="square" rtlCol="0">
              <a:spAutoFit/>
            </a:bodyPr>
            <a:lstStyle/>
            <a:p>
              <a:r>
                <a:rPr lang="en-US" dirty="0"/>
                <a:t>(a) Surface crack</a:t>
              </a:r>
              <a:endParaRPr lang="en-GB" dirty="0"/>
            </a:p>
          </p:txBody>
        </p:sp>
        <p:sp>
          <p:nvSpPr>
            <p:cNvPr id="24" name="TextBox 23"/>
            <p:cNvSpPr txBox="1"/>
            <p:nvPr/>
          </p:nvSpPr>
          <p:spPr>
            <a:xfrm>
              <a:off x="7622873" y="5852441"/>
              <a:ext cx="1875453" cy="307777"/>
            </a:xfrm>
            <a:prstGeom prst="rect">
              <a:avLst/>
            </a:prstGeom>
            <a:noFill/>
          </p:spPr>
          <p:txBody>
            <a:bodyPr wrap="square" rtlCol="0">
              <a:spAutoFit/>
            </a:bodyPr>
            <a:lstStyle/>
            <a:p>
              <a:r>
                <a:rPr lang="en-US" dirty="0"/>
                <a:t>(b) Lateral crack</a:t>
              </a:r>
              <a:endParaRPr lang="en-GB" dirty="0"/>
            </a:p>
          </p:txBody>
        </p:sp>
        <p:sp>
          <p:nvSpPr>
            <p:cNvPr id="25" name="TextBox 24"/>
            <p:cNvSpPr txBox="1"/>
            <p:nvPr/>
          </p:nvSpPr>
          <p:spPr>
            <a:xfrm>
              <a:off x="9890827" y="5866776"/>
              <a:ext cx="1875453" cy="307777"/>
            </a:xfrm>
            <a:prstGeom prst="rect">
              <a:avLst/>
            </a:prstGeom>
            <a:noFill/>
          </p:spPr>
          <p:txBody>
            <a:bodyPr wrap="square" rtlCol="0">
              <a:spAutoFit/>
            </a:bodyPr>
            <a:lstStyle/>
            <a:p>
              <a:r>
                <a:rPr lang="en-US" dirty="0"/>
                <a:t>(c) Skin delamination</a:t>
              </a:r>
              <a:endParaRPr lang="en-GB" dirty="0"/>
            </a:p>
          </p:txBody>
        </p:sp>
      </p:grpSp>
      <p:sp>
        <p:nvSpPr>
          <p:cNvPr id="26" name="TextBox 25"/>
          <p:cNvSpPr txBox="1"/>
          <p:nvPr/>
        </p:nvSpPr>
        <p:spPr>
          <a:xfrm>
            <a:off x="4884906" y="6066863"/>
            <a:ext cx="6337233" cy="338554"/>
          </a:xfrm>
          <a:prstGeom prst="rect">
            <a:avLst/>
          </a:prstGeom>
          <a:noFill/>
        </p:spPr>
        <p:txBody>
          <a:bodyPr wrap="square" rtlCol="0">
            <a:spAutoFit/>
          </a:bodyPr>
          <a:lstStyle/>
          <a:p>
            <a:r>
              <a:rPr lang="en-US" sz="1600" dirty="0"/>
              <a:t>Fig. 3.3: Damages pictured within the test region of blade #2 &amp; #3</a:t>
            </a:r>
            <a:endParaRPr lang="en-GB" sz="1600" dirty="0"/>
          </a:p>
        </p:txBody>
      </p:sp>
      <p:sp>
        <p:nvSpPr>
          <p:cNvPr id="30" name="Google Shape;212;p7">
            <a:extLst>
              <a:ext uri="{FF2B5EF4-FFF2-40B4-BE49-F238E27FC236}">
                <a16:creationId xmlns:a16="http://schemas.microsoft.com/office/drawing/2014/main" id="{0FDE60F5-8DFD-4F26-A3A5-978386BFD0AE}"/>
              </a:ext>
            </a:extLst>
          </p:cNvPr>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31" name="Google Shape;213;p7">
            <a:extLst>
              <a:ext uri="{FF2B5EF4-FFF2-40B4-BE49-F238E27FC236}">
                <a16:creationId xmlns:a16="http://schemas.microsoft.com/office/drawing/2014/main" id="{AAFF7347-2CE5-498B-8CEE-1772FA0E9385}"/>
              </a:ext>
            </a:extLst>
          </p:cNvPr>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03</a:t>
            </a:r>
            <a:endParaRPr dirty="0"/>
          </a:p>
        </p:txBody>
      </p:sp>
      <p:sp>
        <p:nvSpPr>
          <p:cNvPr id="32" name="Google Shape;214;p7">
            <a:extLst>
              <a:ext uri="{FF2B5EF4-FFF2-40B4-BE49-F238E27FC236}">
                <a16:creationId xmlns:a16="http://schemas.microsoft.com/office/drawing/2014/main" id="{22F552DE-99D7-4E46-ACB1-B2294594088B}"/>
              </a:ext>
            </a:extLst>
          </p:cNvPr>
          <p:cNvSpPr txBox="1"/>
          <p:nvPr/>
        </p:nvSpPr>
        <p:spPr>
          <a:xfrm>
            <a:off x="1398784" y="460313"/>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Experimental setup</a:t>
            </a:r>
            <a:endParaRPr sz="2800" dirty="0">
              <a:solidFill>
                <a:schemeClr val="dk1"/>
              </a:solidFill>
              <a:latin typeface="Garamond"/>
              <a:ea typeface="Garamond"/>
              <a:cs typeface="Garamond"/>
              <a:sym typeface="Garamond"/>
            </a:endParaRPr>
          </a:p>
        </p:txBody>
      </p:sp>
      <p:grpSp>
        <p:nvGrpSpPr>
          <p:cNvPr id="33" name="Google Shape;215;p7">
            <a:extLst>
              <a:ext uri="{FF2B5EF4-FFF2-40B4-BE49-F238E27FC236}">
                <a16:creationId xmlns:a16="http://schemas.microsoft.com/office/drawing/2014/main" id="{763D5C18-E73B-4A88-BE50-250FB1BFCF0A}"/>
              </a:ext>
            </a:extLst>
          </p:cNvPr>
          <p:cNvGrpSpPr/>
          <p:nvPr/>
        </p:nvGrpSpPr>
        <p:grpSpPr>
          <a:xfrm rot="-4500000">
            <a:off x="150161" y="436064"/>
            <a:ext cx="578694" cy="563848"/>
            <a:chOff x="956335" y="4967195"/>
            <a:chExt cx="905195" cy="881972"/>
          </a:xfrm>
        </p:grpSpPr>
        <p:sp>
          <p:nvSpPr>
            <p:cNvPr id="34" name="Google Shape;216;p7">
              <a:extLst>
                <a:ext uri="{FF2B5EF4-FFF2-40B4-BE49-F238E27FC236}">
                  <a16:creationId xmlns:a16="http://schemas.microsoft.com/office/drawing/2014/main" id="{3A6CDB5E-BE52-4EB1-B241-CA0DF142BF6D}"/>
                </a:ext>
              </a:extLst>
            </p:cNvPr>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35" name="Google Shape;217;p7">
              <a:extLst>
                <a:ext uri="{FF2B5EF4-FFF2-40B4-BE49-F238E27FC236}">
                  <a16:creationId xmlns:a16="http://schemas.microsoft.com/office/drawing/2014/main" id="{E54784B2-A428-4290-AFB0-472434B2C511}"/>
                </a:ext>
              </a:extLst>
            </p:cNvPr>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spTree>
    <p:extLst>
      <p:ext uri="{BB962C8B-B14F-4D97-AF65-F5344CB8AC3E}">
        <p14:creationId xmlns:p14="http://schemas.microsoft.com/office/powerpoint/2010/main" val="131976963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25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1;p7">
            <a:extLst>
              <a:ext uri="{FF2B5EF4-FFF2-40B4-BE49-F238E27FC236}">
                <a16:creationId xmlns:a16="http://schemas.microsoft.com/office/drawing/2014/main" id="{EDBC3F17-6B13-4393-A28F-EDAB426C483D}"/>
              </a:ext>
            </a:extLst>
          </p:cNvPr>
          <p:cNvSpPr txBox="1"/>
          <p:nvPr/>
        </p:nvSpPr>
        <p:spPr>
          <a:xfrm>
            <a:off x="1419155" y="765413"/>
            <a:ext cx="6251343" cy="400110"/>
          </a:xfrm>
          <a:prstGeom prst="rect">
            <a:avLst/>
          </a:prstGeom>
          <a:noFill/>
          <a:ln>
            <a:noFill/>
          </a:ln>
        </p:spPr>
        <p:txBody>
          <a:bodyPr spcFirstLastPara="1" wrap="square" lIns="91425" tIns="45700" rIns="91425" bIns="45700" anchor="t" anchorCtr="0">
            <a:spAutoFit/>
          </a:bodyPr>
          <a:lstStyle/>
          <a:p>
            <a:pPr lvl="0"/>
            <a:r>
              <a:rPr lang="en-US" sz="2000" b="1" dirty="0">
                <a:solidFill>
                  <a:schemeClr val="dk1"/>
                </a:solidFill>
                <a:latin typeface="Garamond"/>
                <a:ea typeface="Garamond"/>
                <a:cs typeface="Garamond"/>
                <a:sym typeface="Garamond"/>
              </a:rPr>
              <a:t>Integrated test-rig tests</a:t>
            </a:r>
          </a:p>
        </p:txBody>
      </p:sp>
      <p:sp>
        <p:nvSpPr>
          <p:cNvPr id="5" name="Google Shape;212;p7">
            <a:extLst>
              <a:ext uri="{FF2B5EF4-FFF2-40B4-BE49-F238E27FC236}">
                <a16:creationId xmlns:a16="http://schemas.microsoft.com/office/drawing/2014/main" id="{0B6EE03F-85AA-4EFE-8AF2-30BC2B3C7059}"/>
              </a:ext>
            </a:extLst>
          </p:cNvPr>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6" name="Google Shape;213;p7">
            <a:extLst>
              <a:ext uri="{FF2B5EF4-FFF2-40B4-BE49-F238E27FC236}">
                <a16:creationId xmlns:a16="http://schemas.microsoft.com/office/drawing/2014/main" id="{1D12A891-EEAB-40AE-BAEA-A70C6C3CCBD0}"/>
              </a:ext>
            </a:extLst>
          </p:cNvPr>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03</a:t>
            </a:r>
            <a:endParaRPr dirty="0"/>
          </a:p>
        </p:txBody>
      </p:sp>
      <p:sp>
        <p:nvSpPr>
          <p:cNvPr id="7" name="Google Shape;214;p7">
            <a:extLst>
              <a:ext uri="{FF2B5EF4-FFF2-40B4-BE49-F238E27FC236}">
                <a16:creationId xmlns:a16="http://schemas.microsoft.com/office/drawing/2014/main" id="{005802A5-52E2-4482-8C75-5E2663A971B7}"/>
              </a:ext>
            </a:extLst>
          </p:cNvPr>
          <p:cNvSpPr txBox="1"/>
          <p:nvPr/>
        </p:nvSpPr>
        <p:spPr>
          <a:xfrm>
            <a:off x="1402304" y="241629"/>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Experimental setup</a:t>
            </a:r>
            <a:endParaRPr sz="2800" dirty="0">
              <a:solidFill>
                <a:schemeClr val="dk1"/>
              </a:solidFill>
              <a:latin typeface="Garamond"/>
              <a:ea typeface="Garamond"/>
              <a:cs typeface="Garamond"/>
              <a:sym typeface="Garamond"/>
            </a:endParaRPr>
          </a:p>
        </p:txBody>
      </p:sp>
      <p:grpSp>
        <p:nvGrpSpPr>
          <p:cNvPr id="8" name="Google Shape;215;p7">
            <a:extLst>
              <a:ext uri="{FF2B5EF4-FFF2-40B4-BE49-F238E27FC236}">
                <a16:creationId xmlns:a16="http://schemas.microsoft.com/office/drawing/2014/main" id="{040249CD-74C4-45EF-A2AA-0837C81BFE54}"/>
              </a:ext>
            </a:extLst>
          </p:cNvPr>
          <p:cNvGrpSpPr/>
          <p:nvPr/>
        </p:nvGrpSpPr>
        <p:grpSpPr>
          <a:xfrm rot="-4500000">
            <a:off x="150161" y="436064"/>
            <a:ext cx="578694" cy="563848"/>
            <a:chOff x="956335" y="4967195"/>
            <a:chExt cx="905195" cy="881972"/>
          </a:xfrm>
        </p:grpSpPr>
        <p:sp>
          <p:nvSpPr>
            <p:cNvPr id="9" name="Google Shape;216;p7">
              <a:extLst>
                <a:ext uri="{FF2B5EF4-FFF2-40B4-BE49-F238E27FC236}">
                  <a16:creationId xmlns:a16="http://schemas.microsoft.com/office/drawing/2014/main" id="{936B3096-2A79-4058-B4D9-D9440D8EC752}"/>
                </a:ext>
              </a:extLst>
            </p:cNvPr>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0" name="Google Shape;217;p7">
              <a:extLst>
                <a:ext uri="{FF2B5EF4-FFF2-40B4-BE49-F238E27FC236}">
                  <a16:creationId xmlns:a16="http://schemas.microsoft.com/office/drawing/2014/main" id="{36583100-EDB7-43E5-AC88-82EFEACA38B4}"/>
                </a:ext>
              </a:extLst>
            </p:cNvPr>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pic>
        <p:nvPicPr>
          <p:cNvPr id="12" name="Picture 11" descr="Diagram&#10;&#10;Description automatically generated">
            <a:extLst>
              <a:ext uri="{FF2B5EF4-FFF2-40B4-BE49-F238E27FC236}">
                <a16:creationId xmlns:a16="http://schemas.microsoft.com/office/drawing/2014/main" id="{DDF55535-745C-4B0A-A8A0-D107D3FBE404}"/>
              </a:ext>
            </a:extLst>
          </p:cNvPr>
          <p:cNvPicPr>
            <a:picLocks noChangeAspect="1"/>
          </p:cNvPicPr>
          <p:nvPr/>
        </p:nvPicPr>
        <p:blipFill>
          <a:blip r:embed="rId3"/>
          <a:stretch>
            <a:fillRect/>
          </a:stretch>
        </p:blipFill>
        <p:spPr>
          <a:xfrm>
            <a:off x="1362787" y="3702300"/>
            <a:ext cx="9827172" cy="2486448"/>
          </a:xfrm>
          <a:prstGeom prst="rect">
            <a:avLst/>
          </a:prstGeom>
        </p:spPr>
      </p:pic>
      <p:pic>
        <p:nvPicPr>
          <p:cNvPr id="16" name="Picture 15" descr="A close up of a sign&#10;&#10;Description automatically generated">
            <a:extLst>
              <a:ext uri="{FF2B5EF4-FFF2-40B4-BE49-F238E27FC236}">
                <a16:creationId xmlns:a16="http://schemas.microsoft.com/office/drawing/2014/main" id="{780438ED-5248-4929-A984-650A48764F00}"/>
              </a:ext>
            </a:extLst>
          </p:cNvPr>
          <p:cNvPicPr>
            <a:picLocks noChangeAspect="1"/>
          </p:cNvPicPr>
          <p:nvPr/>
        </p:nvPicPr>
        <p:blipFill>
          <a:blip r:embed="rId4"/>
          <a:stretch>
            <a:fillRect/>
          </a:stretch>
        </p:blipFill>
        <p:spPr>
          <a:xfrm>
            <a:off x="8732197" y="233983"/>
            <a:ext cx="2723164" cy="3085611"/>
          </a:xfrm>
          <a:prstGeom prst="rect">
            <a:avLst/>
          </a:prstGeom>
        </p:spPr>
      </p:pic>
      <p:pic>
        <p:nvPicPr>
          <p:cNvPr id="18" name="Picture 17" descr="A picture containing indoor, train, sitting, clock&#10;&#10;Description automatically generated">
            <a:extLst>
              <a:ext uri="{FF2B5EF4-FFF2-40B4-BE49-F238E27FC236}">
                <a16:creationId xmlns:a16="http://schemas.microsoft.com/office/drawing/2014/main" id="{CC9CA23A-9230-429F-8E21-6071C58AE70D}"/>
              </a:ext>
            </a:extLst>
          </p:cNvPr>
          <p:cNvPicPr>
            <a:picLocks noChangeAspect="1"/>
          </p:cNvPicPr>
          <p:nvPr/>
        </p:nvPicPr>
        <p:blipFill>
          <a:blip r:embed="rId5"/>
          <a:stretch>
            <a:fillRect/>
          </a:stretch>
        </p:blipFill>
        <p:spPr>
          <a:xfrm>
            <a:off x="5490614" y="233983"/>
            <a:ext cx="2813922" cy="3085611"/>
          </a:xfrm>
          <a:prstGeom prst="rect">
            <a:avLst/>
          </a:prstGeom>
        </p:spPr>
      </p:pic>
      <p:sp>
        <p:nvSpPr>
          <p:cNvPr id="20" name="TextBox 19">
            <a:extLst>
              <a:ext uri="{FF2B5EF4-FFF2-40B4-BE49-F238E27FC236}">
                <a16:creationId xmlns:a16="http://schemas.microsoft.com/office/drawing/2014/main" id="{BBAE75C9-6CFB-483F-97A8-C911494044D0}"/>
              </a:ext>
            </a:extLst>
          </p:cNvPr>
          <p:cNvSpPr txBox="1"/>
          <p:nvPr/>
        </p:nvSpPr>
        <p:spPr>
          <a:xfrm>
            <a:off x="607373" y="1868168"/>
            <a:ext cx="4855779" cy="1287532"/>
          </a:xfrm>
          <a:prstGeom prst="rect">
            <a:avLst/>
          </a:prstGeom>
          <a:noFill/>
        </p:spPr>
        <p:txBody>
          <a:bodyPr wrap="square" rtlCol="0">
            <a:spAutoFit/>
          </a:bodyPr>
          <a:lstStyle>
            <a:defPPr marR="0" lvl="0" algn="l" rtl="0">
              <a:lnSpc>
                <a:spcPct val="100000"/>
              </a:lnSpc>
              <a:spcBef>
                <a:spcPts val="0"/>
              </a:spcBef>
              <a:spcAft>
                <a:spcPts val="0"/>
              </a:spcAft>
            </a:defPPr>
            <a:lvl1pPr>
              <a:lnSpc>
                <a:spcPct val="150000"/>
              </a:lnSpc>
              <a:defRPr sz="1600">
                <a:solidFill>
                  <a:schemeClr val="tx1"/>
                </a:solidFill>
              </a:defRPr>
            </a:lvl1pPr>
          </a:lstStyle>
          <a:p>
            <a:r>
              <a:rPr lang="en-US" sz="1800" dirty="0"/>
              <a:t>The blade is integrated to the pitch systems with blade bearing and driving actuators (including pitch motor and gearbox)</a:t>
            </a:r>
          </a:p>
        </p:txBody>
      </p:sp>
      <p:sp>
        <p:nvSpPr>
          <p:cNvPr id="21" name="TextBox 20">
            <a:extLst>
              <a:ext uri="{FF2B5EF4-FFF2-40B4-BE49-F238E27FC236}">
                <a16:creationId xmlns:a16="http://schemas.microsoft.com/office/drawing/2014/main" id="{446D6D43-0C46-46FC-BDCC-EF5BA36A90F2}"/>
              </a:ext>
            </a:extLst>
          </p:cNvPr>
          <p:cNvSpPr txBox="1"/>
          <p:nvPr/>
        </p:nvSpPr>
        <p:spPr>
          <a:xfrm>
            <a:off x="7670498" y="6352641"/>
            <a:ext cx="4295637" cy="369332"/>
          </a:xfrm>
          <a:prstGeom prst="rect">
            <a:avLst/>
          </a:prstGeom>
          <a:noFill/>
        </p:spPr>
        <p:txBody>
          <a:bodyPr wrap="square" rtlCol="0">
            <a:spAutoFit/>
          </a:bodyPr>
          <a:lstStyle/>
          <a:p>
            <a:r>
              <a:rPr lang="en-US" sz="1800" dirty="0"/>
              <a:t>Fig. 3.4: Integrated test-rig setup</a:t>
            </a:r>
            <a:endParaRPr lang="en-GB" sz="1800" dirty="0"/>
          </a:p>
        </p:txBody>
      </p:sp>
      <p:sp>
        <p:nvSpPr>
          <p:cNvPr id="22" name="TextBox 21">
            <a:extLst>
              <a:ext uri="{FF2B5EF4-FFF2-40B4-BE49-F238E27FC236}">
                <a16:creationId xmlns:a16="http://schemas.microsoft.com/office/drawing/2014/main" id="{8BE66EA2-4243-40EE-94DB-186630F4BF80}"/>
              </a:ext>
            </a:extLst>
          </p:cNvPr>
          <p:cNvSpPr txBox="1"/>
          <p:nvPr/>
        </p:nvSpPr>
        <p:spPr>
          <a:xfrm>
            <a:off x="5972665" y="3381565"/>
            <a:ext cx="1849820" cy="369332"/>
          </a:xfrm>
          <a:prstGeom prst="rect">
            <a:avLst/>
          </a:prstGeom>
          <a:noFill/>
        </p:spPr>
        <p:txBody>
          <a:bodyPr wrap="square" rtlCol="0">
            <a:spAutoFit/>
          </a:bodyPr>
          <a:lstStyle/>
          <a:p>
            <a:r>
              <a:rPr lang="en-US" sz="1800" dirty="0"/>
              <a:t>(a) Back view</a:t>
            </a:r>
            <a:endParaRPr lang="en-GB" sz="1800" dirty="0"/>
          </a:p>
        </p:txBody>
      </p:sp>
      <p:sp>
        <p:nvSpPr>
          <p:cNvPr id="23" name="TextBox 22">
            <a:extLst>
              <a:ext uri="{FF2B5EF4-FFF2-40B4-BE49-F238E27FC236}">
                <a16:creationId xmlns:a16="http://schemas.microsoft.com/office/drawing/2014/main" id="{EB4965DE-D917-4DAA-A282-0F398449F6E7}"/>
              </a:ext>
            </a:extLst>
          </p:cNvPr>
          <p:cNvSpPr txBox="1"/>
          <p:nvPr/>
        </p:nvSpPr>
        <p:spPr>
          <a:xfrm>
            <a:off x="9492206" y="3353741"/>
            <a:ext cx="1849820" cy="369332"/>
          </a:xfrm>
          <a:prstGeom prst="rect">
            <a:avLst/>
          </a:prstGeom>
          <a:noFill/>
        </p:spPr>
        <p:txBody>
          <a:bodyPr wrap="square" rtlCol="0">
            <a:spAutoFit/>
          </a:bodyPr>
          <a:lstStyle/>
          <a:p>
            <a:r>
              <a:rPr lang="en-US" sz="1800" dirty="0"/>
              <a:t>(b) Front view</a:t>
            </a:r>
            <a:endParaRPr lang="en-GB" sz="1800" dirty="0"/>
          </a:p>
        </p:txBody>
      </p:sp>
      <p:sp>
        <p:nvSpPr>
          <p:cNvPr id="24" name="TextBox 23">
            <a:extLst>
              <a:ext uri="{FF2B5EF4-FFF2-40B4-BE49-F238E27FC236}">
                <a16:creationId xmlns:a16="http://schemas.microsoft.com/office/drawing/2014/main" id="{E13FA63A-745F-4C1F-AE3A-58B496CB2CDE}"/>
              </a:ext>
            </a:extLst>
          </p:cNvPr>
          <p:cNvSpPr txBox="1"/>
          <p:nvPr/>
        </p:nvSpPr>
        <p:spPr>
          <a:xfrm>
            <a:off x="5351463" y="6352641"/>
            <a:ext cx="1849820" cy="369332"/>
          </a:xfrm>
          <a:prstGeom prst="rect">
            <a:avLst/>
          </a:prstGeom>
          <a:noFill/>
        </p:spPr>
        <p:txBody>
          <a:bodyPr wrap="square" rtlCol="0">
            <a:spAutoFit/>
          </a:bodyPr>
          <a:lstStyle/>
          <a:p>
            <a:r>
              <a:rPr lang="en-US" sz="1800" dirty="0"/>
              <a:t>(c) Overall view</a:t>
            </a:r>
            <a:endParaRPr lang="en-GB" sz="1800" dirty="0"/>
          </a:p>
        </p:txBody>
      </p:sp>
    </p:spTree>
    <p:extLst>
      <p:ext uri="{BB962C8B-B14F-4D97-AF65-F5344CB8AC3E}">
        <p14:creationId xmlns:p14="http://schemas.microsoft.com/office/powerpoint/2010/main" val="20100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2"/>
          <p:cNvSpPr/>
          <p:nvPr/>
        </p:nvSpPr>
        <p:spPr>
          <a:xfrm>
            <a:off x="4038597" y="1540094"/>
            <a:ext cx="4114799" cy="3348429"/>
          </a:xfrm>
          <a:prstGeom prst="rect">
            <a:avLst/>
          </a:prstGeom>
          <a:noFill/>
          <a:ln w="1905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
        <p:nvSpPr>
          <p:cNvPr id="385" name="Google Shape;385;p12"/>
          <p:cNvSpPr txBox="1"/>
          <p:nvPr/>
        </p:nvSpPr>
        <p:spPr>
          <a:xfrm>
            <a:off x="3274212" y="2944839"/>
            <a:ext cx="5643563" cy="545624"/>
          </a:xfrm>
          <a:prstGeom prst="rect">
            <a:avLst/>
          </a:prstGeom>
          <a:solidFill>
            <a:srgbClr val="C75050"/>
          </a:solidFill>
          <a:ln>
            <a:noFill/>
          </a:ln>
        </p:spPr>
        <p:txBody>
          <a:bodyPr spcFirstLastPara="1" wrap="square" lIns="91425" tIns="45700" rIns="91425" bIns="45700" anchor="t" anchorCtr="0">
            <a:noAutofit/>
          </a:bodyPr>
          <a:lstStyle/>
          <a:p>
            <a:pPr algn="ctr">
              <a:lnSpc>
                <a:spcPct val="130000"/>
              </a:lnSpc>
            </a:pPr>
            <a:endParaRPr sz="1600">
              <a:solidFill>
                <a:srgbClr val="282728"/>
              </a:solidFill>
              <a:latin typeface="Pacifico"/>
              <a:ea typeface="Pacifico"/>
              <a:cs typeface="Pacifico"/>
              <a:sym typeface="Pacifico"/>
            </a:endParaRPr>
          </a:p>
        </p:txBody>
      </p:sp>
      <p:sp>
        <p:nvSpPr>
          <p:cNvPr id="386" name="Google Shape;386;p12"/>
          <p:cNvSpPr/>
          <p:nvPr/>
        </p:nvSpPr>
        <p:spPr>
          <a:xfrm>
            <a:off x="5138701" y="6626004"/>
            <a:ext cx="1914597" cy="231996"/>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
        <p:nvSpPr>
          <p:cNvPr id="388" name="Google Shape;388;p12"/>
          <p:cNvSpPr txBox="1"/>
          <p:nvPr/>
        </p:nvSpPr>
        <p:spPr>
          <a:xfrm>
            <a:off x="3692945" y="2857817"/>
            <a:ext cx="4806096" cy="646290"/>
          </a:xfrm>
          <a:prstGeom prst="rect">
            <a:avLst/>
          </a:prstGeom>
          <a:noFill/>
          <a:ln>
            <a:noFill/>
          </a:ln>
        </p:spPr>
        <p:txBody>
          <a:bodyPr spcFirstLastPara="1" wrap="square" lIns="91425" tIns="45700" rIns="91425" bIns="45700" anchor="t" anchorCtr="0">
            <a:spAutoFit/>
          </a:bodyPr>
          <a:lstStyle/>
          <a:p>
            <a:pPr algn="ctr">
              <a:lnSpc>
                <a:spcPct val="150000"/>
              </a:lnSpc>
            </a:pPr>
            <a:r>
              <a:rPr lang="en-US" sz="2400" b="1" dirty="0">
                <a:solidFill>
                  <a:schemeClr val="lt1"/>
                </a:solidFill>
                <a:latin typeface="Garamond"/>
                <a:ea typeface="Garamond"/>
                <a:cs typeface="Garamond"/>
                <a:sym typeface="Garamond"/>
              </a:rPr>
              <a:t>Wind turbine blade fault detection</a:t>
            </a:r>
            <a:endParaRPr b="1" dirty="0"/>
          </a:p>
        </p:txBody>
      </p:sp>
      <p:sp>
        <p:nvSpPr>
          <p:cNvPr id="389" name="Google Shape;389;p12"/>
          <p:cNvSpPr txBox="1"/>
          <p:nvPr/>
        </p:nvSpPr>
        <p:spPr>
          <a:xfrm>
            <a:off x="3478999" y="1983869"/>
            <a:ext cx="5233987" cy="70788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3F3F3F"/>
                </a:solidFill>
                <a:latin typeface="Garamond"/>
                <a:ea typeface="Garamond"/>
                <a:cs typeface="Garamond"/>
                <a:sym typeface="Garamond"/>
              </a:rPr>
              <a:t>PART   FOUR</a:t>
            </a:r>
            <a:endParaRPr sz="4000" b="1" dirty="0">
              <a:solidFill>
                <a:srgbClr val="3F3F3F"/>
              </a:solidFill>
              <a:latin typeface="Garamond"/>
              <a:ea typeface="Garamond"/>
              <a:cs typeface="Garamond"/>
              <a:sym typeface="Garamond"/>
            </a:endParaRPr>
          </a:p>
        </p:txBody>
      </p:sp>
      <p:sp>
        <p:nvSpPr>
          <p:cNvPr id="7" name="Google Shape;197;p6"/>
          <p:cNvSpPr/>
          <p:nvPr/>
        </p:nvSpPr>
        <p:spPr>
          <a:xfrm>
            <a:off x="4038597" y="3670169"/>
            <a:ext cx="4131841" cy="923289"/>
          </a:xfrm>
          <a:prstGeom prst="rect">
            <a:avLst/>
          </a:prstGeom>
          <a:noFill/>
          <a:ln>
            <a:noFill/>
          </a:ln>
        </p:spPr>
        <p:txBody>
          <a:bodyPr spcFirstLastPara="1" wrap="square" lIns="91425" tIns="45700" rIns="91425" bIns="45700" anchor="t" anchorCtr="0">
            <a:spAutoFit/>
          </a:bodyPr>
          <a:lstStyle/>
          <a:p>
            <a:pPr marL="285750" indent="-285750">
              <a:lnSpc>
                <a:spcPct val="150000"/>
              </a:lnSpc>
              <a:buFont typeface="Arial" panose="020B0604020202020204" pitchFamily="34" charset="0"/>
              <a:buChar char="•"/>
            </a:pPr>
            <a:r>
              <a:rPr lang="en-US" sz="1800" b="1" dirty="0">
                <a:solidFill>
                  <a:srgbClr val="3F3F3F"/>
                </a:solidFill>
                <a:latin typeface="Arial" pitchFamily="34" charset="0"/>
                <a:ea typeface="Garamond"/>
                <a:cs typeface="Arial" pitchFamily="34" charset="0"/>
                <a:sym typeface="Garamond"/>
              </a:rPr>
              <a:t>Time-domain system identification-based TF methods</a:t>
            </a:r>
          </a:p>
        </p:txBody>
      </p:sp>
    </p:spTree>
    <p:extLst>
      <p:ext uri="{BB962C8B-B14F-4D97-AF65-F5344CB8AC3E}">
        <p14:creationId xmlns:p14="http://schemas.microsoft.com/office/powerpoint/2010/main" val="3380005884"/>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73;p11"/>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20" name="Google Shape;374;p11"/>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04</a:t>
            </a:r>
            <a:endParaRPr dirty="0"/>
          </a:p>
        </p:txBody>
      </p:sp>
      <p:grpSp>
        <p:nvGrpSpPr>
          <p:cNvPr id="22" name="Google Shape;376;p11"/>
          <p:cNvGrpSpPr/>
          <p:nvPr/>
        </p:nvGrpSpPr>
        <p:grpSpPr>
          <a:xfrm rot="-4500000">
            <a:off x="150161" y="436064"/>
            <a:ext cx="578694" cy="563848"/>
            <a:chOff x="956335" y="4967195"/>
            <a:chExt cx="905195" cy="881972"/>
          </a:xfrm>
        </p:grpSpPr>
        <p:sp>
          <p:nvSpPr>
            <p:cNvPr id="23" name="Google Shape;377;p11"/>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24" name="Google Shape;378;p11"/>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sp>
        <p:nvSpPr>
          <p:cNvPr id="65" name="Rectangle 64"/>
          <p:cNvSpPr/>
          <p:nvPr/>
        </p:nvSpPr>
        <p:spPr>
          <a:xfrm>
            <a:off x="268492" y="3155222"/>
            <a:ext cx="5611433" cy="377658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nvGrpSpPr>
          <p:cNvPr id="9" name="Group 8"/>
          <p:cNvGrpSpPr/>
          <p:nvPr/>
        </p:nvGrpSpPr>
        <p:grpSpPr>
          <a:xfrm>
            <a:off x="639233" y="3750964"/>
            <a:ext cx="5221074" cy="2745037"/>
            <a:chOff x="511898" y="3686567"/>
            <a:chExt cx="5221074" cy="2745037"/>
          </a:xfrm>
        </p:grpSpPr>
        <p:sp>
          <p:nvSpPr>
            <p:cNvPr id="3" name="TextBox 2"/>
            <p:cNvSpPr txBox="1"/>
            <p:nvPr/>
          </p:nvSpPr>
          <p:spPr>
            <a:xfrm>
              <a:off x="1466662" y="3686567"/>
              <a:ext cx="3877686" cy="400110"/>
            </a:xfrm>
            <a:prstGeom prst="rect">
              <a:avLst/>
            </a:prstGeom>
            <a:noFill/>
          </p:spPr>
          <p:txBody>
            <a:bodyPr wrap="square" rtlCol="0">
              <a:spAutoFit/>
            </a:bodyPr>
            <a:lstStyle/>
            <a:p>
              <a:pPr algn="ctr"/>
              <a:r>
                <a:rPr lang="en-US" sz="2000" dirty="0"/>
                <a:t>System identification methods</a:t>
              </a:r>
            </a:p>
          </p:txBody>
        </p:sp>
        <p:sp>
          <p:nvSpPr>
            <p:cNvPr id="25" name="TextBox 24"/>
            <p:cNvSpPr txBox="1"/>
            <p:nvPr/>
          </p:nvSpPr>
          <p:spPr>
            <a:xfrm>
              <a:off x="1140133" y="4835306"/>
              <a:ext cx="1825233" cy="393639"/>
            </a:xfrm>
            <a:prstGeom prst="rect">
              <a:avLst/>
            </a:prstGeom>
            <a:noFill/>
          </p:spPr>
          <p:txBody>
            <a:bodyPr wrap="square" rtlCol="0">
              <a:spAutoFit/>
            </a:bodyPr>
            <a:lstStyle/>
            <a:p>
              <a:r>
                <a:rPr lang="en-US" sz="2000" dirty="0"/>
                <a:t>Linear models</a:t>
              </a:r>
              <a:endParaRPr lang="en-GB" sz="2000" dirty="0"/>
            </a:p>
          </p:txBody>
        </p:sp>
        <p:sp>
          <p:nvSpPr>
            <p:cNvPr id="26" name="TextBox 25"/>
            <p:cNvSpPr txBox="1"/>
            <p:nvPr/>
          </p:nvSpPr>
          <p:spPr>
            <a:xfrm>
              <a:off x="3545091" y="4835306"/>
              <a:ext cx="2187881" cy="393639"/>
            </a:xfrm>
            <a:prstGeom prst="rect">
              <a:avLst/>
            </a:prstGeom>
            <a:noFill/>
          </p:spPr>
          <p:txBody>
            <a:bodyPr wrap="square" rtlCol="0">
              <a:spAutoFit/>
            </a:bodyPr>
            <a:lstStyle/>
            <a:p>
              <a:r>
                <a:rPr lang="en-US" sz="2000" dirty="0"/>
                <a:t>Nonlinear models</a:t>
              </a:r>
              <a:endParaRPr lang="en-GB" sz="2000" dirty="0"/>
            </a:p>
          </p:txBody>
        </p:sp>
        <p:sp>
          <p:nvSpPr>
            <p:cNvPr id="27" name="TextBox 26"/>
            <p:cNvSpPr txBox="1"/>
            <p:nvPr/>
          </p:nvSpPr>
          <p:spPr>
            <a:xfrm>
              <a:off x="511898" y="6037965"/>
              <a:ext cx="737352" cy="393639"/>
            </a:xfrm>
            <a:prstGeom prst="rect">
              <a:avLst/>
            </a:prstGeom>
            <a:noFill/>
          </p:spPr>
          <p:txBody>
            <a:bodyPr wrap="square" rtlCol="0">
              <a:spAutoFit/>
            </a:bodyPr>
            <a:lstStyle/>
            <a:p>
              <a:r>
                <a:rPr lang="en-US" sz="2000" dirty="0"/>
                <a:t>ARX</a:t>
              </a:r>
              <a:endParaRPr lang="en-GB" sz="2000" dirty="0"/>
            </a:p>
          </p:txBody>
        </p:sp>
        <p:sp>
          <p:nvSpPr>
            <p:cNvPr id="28" name="TextBox 27"/>
            <p:cNvSpPr txBox="1"/>
            <p:nvPr/>
          </p:nvSpPr>
          <p:spPr>
            <a:xfrm>
              <a:off x="1497239" y="6037965"/>
              <a:ext cx="1091171" cy="393639"/>
            </a:xfrm>
            <a:prstGeom prst="rect">
              <a:avLst/>
            </a:prstGeom>
            <a:noFill/>
          </p:spPr>
          <p:txBody>
            <a:bodyPr wrap="square" rtlCol="0">
              <a:spAutoFit/>
            </a:bodyPr>
            <a:lstStyle/>
            <a:p>
              <a:r>
                <a:rPr lang="en-US" sz="2000" dirty="0"/>
                <a:t>ARMAX</a:t>
              </a:r>
              <a:endParaRPr lang="en-GB" sz="2000" dirty="0"/>
            </a:p>
          </p:txBody>
        </p:sp>
        <p:sp>
          <p:nvSpPr>
            <p:cNvPr id="29" name="TextBox 28"/>
            <p:cNvSpPr txBox="1"/>
            <p:nvPr/>
          </p:nvSpPr>
          <p:spPr>
            <a:xfrm>
              <a:off x="2893158" y="6037965"/>
              <a:ext cx="597946" cy="393639"/>
            </a:xfrm>
            <a:prstGeom prst="rect">
              <a:avLst/>
            </a:prstGeom>
            <a:noFill/>
          </p:spPr>
          <p:txBody>
            <a:bodyPr wrap="square" rtlCol="0">
              <a:spAutoFit/>
            </a:bodyPr>
            <a:lstStyle/>
            <a:p>
              <a:r>
                <a:rPr lang="en-US" sz="2000" dirty="0"/>
                <a:t>OE</a:t>
              </a:r>
              <a:endParaRPr lang="en-GB" sz="2000" dirty="0"/>
            </a:p>
          </p:txBody>
        </p:sp>
        <p:sp>
          <p:nvSpPr>
            <p:cNvPr id="30" name="TextBox 29"/>
            <p:cNvSpPr txBox="1"/>
            <p:nvPr/>
          </p:nvSpPr>
          <p:spPr>
            <a:xfrm>
              <a:off x="3866283" y="6031491"/>
              <a:ext cx="1545495" cy="400111"/>
            </a:xfrm>
            <a:prstGeom prst="rect">
              <a:avLst/>
            </a:prstGeom>
            <a:noFill/>
          </p:spPr>
          <p:txBody>
            <a:bodyPr wrap="square" rtlCol="0">
              <a:spAutoFit/>
            </a:bodyPr>
            <a:lstStyle/>
            <a:p>
              <a:r>
                <a:rPr lang="en-US" sz="2000" dirty="0"/>
                <a:t>Polynomial</a:t>
              </a:r>
              <a:endParaRPr lang="en-GB" sz="2000" dirty="0"/>
            </a:p>
          </p:txBody>
        </p:sp>
        <p:cxnSp>
          <p:nvCxnSpPr>
            <p:cNvPr id="32" name="Straight Arrow Connector 31"/>
            <p:cNvCxnSpPr>
              <a:stCxn id="3" idx="2"/>
              <a:endCxn id="25" idx="0"/>
            </p:cNvCxnSpPr>
            <p:nvPr/>
          </p:nvCxnSpPr>
          <p:spPr>
            <a:xfrm flipH="1">
              <a:off x="2052750" y="4086677"/>
              <a:ext cx="1352755" cy="748629"/>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 idx="2"/>
              <a:endCxn id="26" idx="0"/>
            </p:cNvCxnSpPr>
            <p:nvPr/>
          </p:nvCxnSpPr>
          <p:spPr>
            <a:xfrm>
              <a:off x="3405505" y="4086677"/>
              <a:ext cx="1233527" cy="748629"/>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2"/>
              <a:endCxn id="27" idx="0"/>
            </p:cNvCxnSpPr>
            <p:nvPr/>
          </p:nvCxnSpPr>
          <p:spPr>
            <a:xfrm flipH="1">
              <a:off x="880574" y="5228945"/>
              <a:ext cx="1172176" cy="809021"/>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5" idx="2"/>
              <a:endCxn id="28" idx="0"/>
            </p:cNvCxnSpPr>
            <p:nvPr/>
          </p:nvCxnSpPr>
          <p:spPr>
            <a:xfrm flipH="1">
              <a:off x="2042825" y="5228945"/>
              <a:ext cx="9925" cy="809019"/>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5" idx="2"/>
              <a:endCxn id="29" idx="0"/>
            </p:cNvCxnSpPr>
            <p:nvPr/>
          </p:nvCxnSpPr>
          <p:spPr>
            <a:xfrm>
              <a:off x="2052750" y="5228945"/>
              <a:ext cx="1139381" cy="809019"/>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6" idx="2"/>
              <a:endCxn id="30" idx="0"/>
            </p:cNvCxnSpPr>
            <p:nvPr/>
          </p:nvCxnSpPr>
          <p:spPr>
            <a:xfrm flipH="1">
              <a:off x="4639031" y="5228945"/>
              <a:ext cx="1" cy="802545"/>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6797785" y="4565785"/>
            <a:ext cx="5111623" cy="1200329"/>
          </a:xfrm>
          <a:prstGeom prst="rect">
            <a:avLst/>
          </a:prstGeom>
          <a:noFill/>
        </p:spPr>
        <p:txBody>
          <a:bodyPr wrap="square" rtlCol="0">
            <a:spAutoFit/>
          </a:bodyPr>
          <a:lstStyle/>
          <a:p>
            <a:pPr>
              <a:lnSpc>
                <a:spcPct val="150000"/>
              </a:lnSpc>
            </a:pPr>
            <a:r>
              <a:rPr lang="en-GB" sz="1800" dirty="0">
                <a:solidFill>
                  <a:schemeClr val="tx1"/>
                </a:solidFill>
              </a:rPr>
              <a:t>Regularization is introduced to simplify the models and address the overfitting issues.</a:t>
            </a:r>
          </a:p>
          <a:p>
            <a:endParaRPr lang="en-GB" sz="1800" dirty="0">
              <a:solidFill>
                <a:schemeClr val="tx1"/>
              </a:solidFill>
            </a:endParaRPr>
          </a:p>
        </p:txBody>
      </p:sp>
      <p:sp>
        <p:nvSpPr>
          <p:cNvPr id="70" name="TextBox 69"/>
          <p:cNvSpPr txBox="1"/>
          <p:nvPr/>
        </p:nvSpPr>
        <p:spPr>
          <a:xfrm>
            <a:off x="6848148" y="4029982"/>
            <a:ext cx="2037036" cy="400110"/>
          </a:xfrm>
          <a:prstGeom prst="rect">
            <a:avLst/>
          </a:prstGeom>
          <a:noFill/>
        </p:spPr>
        <p:txBody>
          <a:bodyPr wrap="square" rtlCol="0">
            <a:spAutoFit/>
          </a:bodyPr>
          <a:lstStyle/>
          <a:p>
            <a:r>
              <a:rPr lang="en-US" sz="2000" b="1" i="1" dirty="0">
                <a:solidFill>
                  <a:srgbClr val="7030A0"/>
                </a:solidFill>
              </a:rPr>
              <a:t>Regularization</a:t>
            </a:r>
            <a:endParaRPr lang="en-GB" sz="2000" b="1" i="1" dirty="0">
              <a:solidFill>
                <a:srgbClr val="7030A0"/>
              </a:solidFill>
            </a:endParaRPr>
          </a:p>
        </p:txBody>
      </p:sp>
      <p:sp>
        <p:nvSpPr>
          <p:cNvPr id="31" name="Google Shape;375;p11"/>
          <p:cNvSpPr txBox="1"/>
          <p:nvPr/>
        </p:nvSpPr>
        <p:spPr>
          <a:xfrm>
            <a:off x="1402303" y="460313"/>
            <a:ext cx="5136482" cy="52318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System identification TF methods</a:t>
            </a:r>
            <a:endParaRPr sz="2800" dirty="0">
              <a:solidFill>
                <a:schemeClr val="dk1"/>
              </a:solidFill>
              <a:latin typeface="Garamond"/>
              <a:ea typeface="Garamond"/>
              <a:cs typeface="Garamond"/>
              <a:sym typeface="Garamond"/>
            </a:endParaRPr>
          </a:p>
        </p:txBody>
      </p:sp>
      <p:sp>
        <p:nvSpPr>
          <p:cNvPr id="33" name="Google Shape;373;p11"/>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35" name="Google Shape;374;p11"/>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04</a:t>
            </a:r>
            <a:endParaRPr dirty="0"/>
          </a:p>
        </p:txBody>
      </p:sp>
      <p:sp>
        <p:nvSpPr>
          <p:cNvPr id="38" name="Right Arrow 37"/>
          <p:cNvSpPr/>
          <p:nvPr/>
        </p:nvSpPr>
        <p:spPr>
          <a:xfrm>
            <a:off x="5908994" y="1870668"/>
            <a:ext cx="417159" cy="401216"/>
          </a:xfrm>
          <a:prstGeom prst="rightArrow">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p:cNvGrpSpPr/>
          <p:nvPr/>
        </p:nvGrpSpPr>
        <p:grpSpPr>
          <a:xfrm>
            <a:off x="9120240" y="921447"/>
            <a:ext cx="1088784" cy="613325"/>
            <a:chOff x="9120240" y="921447"/>
            <a:chExt cx="1088784" cy="613325"/>
          </a:xfrm>
        </p:grpSpPr>
        <p:sp>
          <p:nvSpPr>
            <p:cNvPr id="40" name="Curved Down Arrow 39"/>
            <p:cNvSpPr/>
            <p:nvPr/>
          </p:nvSpPr>
          <p:spPr>
            <a:xfrm>
              <a:off x="9120240" y="1279001"/>
              <a:ext cx="544392" cy="255771"/>
            </a:xfrm>
            <a:prstGeom prst="curvedDownArrow">
              <a:avLst>
                <a:gd name="adj1" fmla="val 10635"/>
                <a:gd name="adj2" fmla="val 79418"/>
                <a:gd name="adj3" fmla="val 3959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Curved Down Arrow 40"/>
            <p:cNvSpPr/>
            <p:nvPr/>
          </p:nvSpPr>
          <p:spPr>
            <a:xfrm>
              <a:off x="9664632" y="1279000"/>
              <a:ext cx="544392" cy="255771"/>
            </a:xfrm>
            <a:prstGeom prst="curvedDownArrow">
              <a:avLst>
                <a:gd name="adj1" fmla="val 10635"/>
                <a:gd name="adj2" fmla="val 79418"/>
                <a:gd name="adj3" fmla="val 3959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Curved Down Arrow 41"/>
            <p:cNvSpPr/>
            <p:nvPr/>
          </p:nvSpPr>
          <p:spPr>
            <a:xfrm>
              <a:off x="9120240" y="921447"/>
              <a:ext cx="1088784" cy="358025"/>
            </a:xfrm>
            <a:prstGeom prst="curvedDownArrow">
              <a:avLst>
                <a:gd name="adj1" fmla="val 10635"/>
                <a:gd name="adj2" fmla="val 79418"/>
                <a:gd name="adj3" fmla="val 3959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3" name="Group 42"/>
          <p:cNvGrpSpPr/>
          <p:nvPr/>
        </p:nvGrpSpPr>
        <p:grpSpPr>
          <a:xfrm>
            <a:off x="7141036" y="1571877"/>
            <a:ext cx="4092802" cy="1537014"/>
            <a:chOff x="7141036" y="1571877"/>
            <a:chExt cx="4092802" cy="1537014"/>
          </a:xfrm>
        </p:grpSpPr>
        <p:sp>
          <p:nvSpPr>
            <p:cNvPr id="45" name="Rounded Rectangle 44"/>
            <p:cNvSpPr/>
            <p:nvPr/>
          </p:nvSpPr>
          <p:spPr>
            <a:xfrm>
              <a:off x="7141036" y="2403751"/>
              <a:ext cx="3204838" cy="23082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Arrow Connector 45"/>
            <p:cNvCxnSpPr/>
            <p:nvPr/>
          </p:nvCxnSpPr>
          <p:spPr>
            <a:xfrm>
              <a:off x="10078397" y="1571877"/>
              <a:ext cx="0" cy="831873"/>
            </a:xfrm>
            <a:prstGeom prst="straightConnector1">
              <a:avLst/>
            </a:prstGeom>
            <a:ln w="381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70760" y="2708781"/>
              <a:ext cx="3163078" cy="400110"/>
            </a:xfrm>
            <a:prstGeom prst="rect">
              <a:avLst/>
            </a:prstGeom>
            <a:noFill/>
          </p:spPr>
          <p:txBody>
            <a:bodyPr wrap="square" rtlCol="0">
              <a:spAutoFit/>
            </a:bodyPr>
            <a:lstStyle/>
            <a:p>
              <a:r>
                <a:rPr lang="en-GB" sz="2000" dirty="0"/>
                <a:t>Multiple Output responses</a:t>
              </a:r>
            </a:p>
          </p:txBody>
        </p:sp>
        <p:cxnSp>
          <p:nvCxnSpPr>
            <p:cNvPr id="49" name="Straight Arrow Connector 48"/>
            <p:cNvCxnSpPr/>
            <p:nvPr/>
          </p:nvCxnSpPr>
          <p:spPr>
            <a:xfrm>
              <a:off x="9652299" y="1571877"/>
              <a:ext cx="0" cy="831873"/>
            </a:xfrm>
            <a:prstGeom prst="straightConnector1">
              <a:avLst/>
            </a:prstGeom>
            <a:ln w="381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179548" y="1571877"/>
              <a:ext cx="0" cy="831873"/>
            </a:xfrm>
            <a:prstGeom prst="straightConnector1">
              <a:avLst/>
            </a:prstGeom>
            <a:ln w="381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577959" y="1571877"/>
              <a:ext cx="0" cy="831873"/>
            </a:xfrm>
            <a:prstGeom prst="straightConnector1">
              <a:avLst/>
            </a:prstGeom>
            <a:ln w="38100">
              <a:solidFill>
                <a:srgbClr val="C75050"/>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sp>
        <p:nvSpPr>
          <p:cNvPr id="53" name="Rounded Rectangle 52"/>
          <p:cNvSpPr/>
          <p:nvPr/>
        </p:nvSpPr>
        <p:spPr>
          <a:xfrm>
            <a:off x="1647351" y="2431107"/>
            <a:ext cx="3204838" cy="23082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Arrow Connector 53"/>
          <p:cNvCxnSpPr/>
          <p:nvPr/>
        </p:nvCxnSpPr>
        <p:spPr>
          <a:xfrm>
            <a:off x="2049685" y="1599233"/>
            <a:ext cx="0" cy="831873"/>
          </a:xfrm>
          <a:prstGeom prst="straightConnector1">
            <a:avLst/>
          </a:prstGeom>
          <a:ln w="38100">
            <a:solidFill>
              <a:srgbClr val="C75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454083" y="1599233"/>
            <a:ext cx="0" cy="831873"/>
          </a:xfrm>
          <a:prstGeom prst="straightConnector1">
            <a:avLst/>
          </a:prstGeom>
          <a:ln w="381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107022" y="2755112"/>
            <a:ext cx="2015413" cy="400110"/>
          </a:xfrm>
          <a:prstGeom prst="rect">
            <a:avLst/>
          </a:prstGeom>
          <a:noFill/>
        </p:spPr>
        <p:txBody>
          <a:bodyPr wrap="square" rtlCol="0">
            <a:spAutoFit/>
          </a:bodyPr>
          <a:lstStyle>
            <a:defPPr marR="0" lvl="0" algn="l" rtl="0">
              <a:lnSpc>
                <a:spcPct val="100000"/>
              </a:lnSpc>
              <a:spcBef>
                <a:spcPts val="0"/>
              </a:spcBef>
              <a:spcAft>
                <a:spcPts val="0"/>
              </a:spcAft>
            </a:defPPr>
            <a:lvl1pPr>
              <a:defRPr sz="2000"/>
            </a:lvl1pPr>
          </a:lstStyle>
          <a:p>
            <a:r>
              <a:rPr lang="en-GB" dirty="0"/>
              <a:t>Input excitation</a:t>
            </a:r>
          </a:p>
        </p:txBody>
      </p:sp>
      <p:sp>
        <p:nvSpPr>
          <p:cNvPr id="57" name="TextBox 56"/>
          <p:cNvSpPr txBox="1"/>
          <p:nvPr/>
        </p:nvSpPr>
        <p:spPr>
          <a:xfrm>
            <a:off x="3290273" y="2748363"/>
            <a:ext cx="2327620" cy="400110"/>
          </a:xfrm>
          <a:prstGeom prst="rect">
            <a:avLst/>
          </a:prstGeom>
          <a:noFill/>
        </p:spPr>
        <p:txBody>
          <a:bodyPr wrap="square" rtlCol="0">
            <a:spAutoFit/>
          </a:bodyPr>
          <a:lstStyle/>
          <a:p>
            <a:r>
              <a:rPr lang="en-GB" sz="2000" dirty="0"/>
              <a:t>Output response</a:t>
            </a:r>
          </a:p>
        </p:txBody>
      </p:sp>
      <p:sp>
        <p:nvSpPr>
          <p:cNvPr id="58" name="Curved Down Arrow 57"/>
          <p:cNvSpPr/>
          <p:nvPr/>
        </p:nvSpPr>
        <p:spPr>
          <a:xfrm>
            <a:off x="2114728" y="1256452"/>
            <a:ext cx="2336781" cy="580848"/>
          </a:xfrm>
          <a:prstGeom prst="curvedDownArrow">
            <a:avLst>
              <a:gd name="adj1" fmla="val 19726"/>
              <a:gd name="adj2" fmla="val 76333"/>
              <a:gd name="adj3" fmla="val 4077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816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250"/>
                                        <p:tgtEl>
                                          <p:spTgt spid="6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3;p11"/>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6" name="Google Shape;374;p11"/>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04</a:t>
            </a:r>
            <a:endParaRPr dirty="0"/>
          </a:p>
        </p:txBody>
      </p:sp>
      <p:grpSp>
        <p:nvGrpSpPr>
          <p:cNvPr id="8" name="Google Shape;376;p11"/>
          <p:cNvGrpSpPr/>
          <p:nvPr/>
        </p:nvGrpSpPr>
        <p:grpSpPr>
          <a:xfrm rot="-4500000">
            <a:off x="150161" y="436064"/>
            <a:ext cx="578694" cy="563848"/>
            <a:chOff x="956335" y="4967195"/>
            <a:chExt cx="905195" cy="881972"/>
          </a:xfrm>
        </p:grpSpPr>
        <p:sp>
          <p:nvSpPr>
            <p:cNvPr id="9" name="Google Shape;377;p11"/>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0" name="Google Shape;378;p11"/>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87346"/>
            <a:ext cx="6118499" cy="40243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692" y="1587347"/>
            <a:ext cx="6146307" cy="4024368"/>
          </a:xfrm>
          <a:prstGeom prst="rect">
            <a:avLst/>
          </a:prstGeom>
        </p:spPr>
      </p:pic>
      <p:sp>
        <p:nvSpPr>
          <p:cNvPr id="11" name="TextBox 10"/>
          <p:cNvSpPr txBox="1"/>
          <p:nvPr/>
        </p:nvSpPr>
        <p:spPr>
          <a:xfrm>
            <a:off x="3559852" y="5944737"/>
            <a:ext cx="6099909" cy="338554"/>
          </a:xfrm>
          <a:prstGeom prst="rect">
            <a:avLst/>
          </a:prstGeom>
          <a:noFill/>
        </p:spPr>
        <p:txBody>
          <a:bodyPr wrap="square" rtlCol="0">
            <a:spAutoFit/>
          </a:bodyPr>
          <a:lstStyle/>
          <a:p>
            <a:r>
              <a:rPr lang="en-US" sz="1600" dirty="0"/>
              <a:t>Fig. 4.1: A(z) coefficients of ARX and regularized ARX models</a:t>
            </a:r>
            <a:endParaRPr lang="en-GB" sz="1600" dirty="0"/>
          </a:p>
        </p:txBody>
      </p:sp>
      <p:sp>
        <p:nvSpPr>
          <p:cNvPr id="12" name="Rectangle 11"/>
          <p:cNvSpPr/>
          <p:nvPr/>
        </p:nvSpPr>
        <p:spPr>
          <a:xfrm>
            <a:off x="1883121" y="2851842"/>
            <a:ext cx="3521798" cy="1348966"/>
          </a:xfrm>
          <a:prstGeom prst="rect">
            <a:avLst/>
          </a:prstGeom>
          <a:noFill/>
          <a:ln w="38100">
            <a:solidFill>
              <a:srgbClr val="C7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748258" y="2925047"/>
            <a:ext cx="3521798" cy="1348966"/>
          </a:xfrm>
          <a:prstGeom prst="rect">
            <a:avLst/>
          </a:prstGeom>
          <a:noFill/>
          <a:ln w="38100">
            <a:solidFill>
              <a:srgbClr val="C7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Google Shape;375;p11"/>
          <p:cNvSpPr txBox="1"/>
          <p:nvPr/>
        </p:nvSpPr>
        <p:spPr>
          <a:xfrm>
            <a:off x="1402303" y="460313"/>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System identification TF methods</a:t>
            </a:r>
          </a:p>
        </p:txBody>
      </p:sp>
    </p:spTree>
    <p:extLst>
      <p:ext uri="{BB962C8B-B14F-4D97-AF65-F5344CB8AC3E}">
        <p14:creationId xmlns:p14="http://schemas.microsoft.com/office/powerpoint/2010/main" val="25244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373;p11"/>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27" name="Google Shape;374;p11"/>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04</a:t>
            </a:r>
            <a:endParaRPr dirty="0"/>
          </a:p>
        </p:txBody>
      </p:sp>
      <p:grpSp>
        <p:nvGrpSpPr>
          <p:cNvPr id="29" name="Google Shape;376;p11"/>
          <p:cNvGrpSpPr/>
          <p:nvPr/>
        </p:nvGrpSpPr>
        <p:grpSpPr>
          <a:xfrm rot="-4500000">
            <a:off x="150161" y="436064"/>
            <a:ext cx="578694" cy="563848"/>
            <a:chOff x="956335" y="4967195"/>
            <a:chExt cx="905195" cy="881972"/>
          </a:xfrm>
        </p:grpSpPr>
        <p:sp>
          <p:nvSpPr>
            <p:cNvPr id="30" name="Google Shape;377;p11"/>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31" name="Google Shape;378;p11"/>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graphicFrame>
        <p:nvGraphicFramePr>
          <p:cNvPr id="4" name="Table 4">
            <a:extLst>
              <a:ext uri="{FF2B5EF4-FFF2-40B4-BE49-F238E27FC236}">
                <a16:creationId xmlns:a16="http://schemas.microsoft.com/office/drawing/2014/main" id="{679899F7-32FC-49BB-BF6F-344C0CAE51BB}"/>
              </a:ext>
            </a:extLst>
          </p:cNvPr>
          <p:cNvGraphicFramePr>
            <a:graphicFrameLocks noGrp="1"/>
          </p:cNvGraphicFramePr>
          <p:nvPr>
            <p:extLst>
              <p:ext uri="{D42A27DB-BD31-4B8C-83A1-F6EECF244321}">
                <p14:modId xmlns:p14="http://schemas.microsoft.com/office/powerpoint/2010/main" val="1161043018"/>
              </p:ext>
            </p:extLst>
          </p:nvPr>
        </p:nvGraphicFramePr>
        <p:xfrm>
          <a:off x="1476512" y="2024765"/>
          <a:ext cx="9238976" cy="4372922"/>
        </p:xfrm>
        <a:graphic>
          <a:graphicData uri="http://schemas.openxmlformats.org/drawingml/2006/table">
            <a:tbl>
              <a:tblPr firstRow="1" bandRow="1">
                <a:tableStyleId>{5C22544A-7EE6-4342-B048-85BDC9FD1C3A}</a:tableStyleId>
              </a:tblPr>
              <a:tblGrid>
                <a:gridCol w="2309744">
                  <a:extLst>
                    <a:ext uri="{9D8B030D-6E8A-4147-A177-3AD203B41FA5}">
                      <a16:colId xmlns:a16="http://schemas.microsoft.com/office/drawing/2014/main" val="2696945774"/>
                    </a:ext>
                  </a:extLst>
                </a:gridCol>
                <a:gridCol w="2309744">
                  <a:extLst>
                    <a:ext uri="{9D8B030D-6E8A-4147-A177-3AD203B41FA5}">
                      <a16:colId xmlns:a16="http://schemas.microsoft.com/office/drawing/2014/main" val="885295621"/>
                    </a:ext>
                  </a:extLst>
                </a:gridCol>
                <a:gridCol w="2309744">
                  <a:extLst>
                    <a:ext uri="{9D8B030D-6E8A-4147-A177-3AD203B41FA5}">
                      <a16:colId xmlns:a16="http://schemas.microsoft.com/office/drawing/2014/main" val="4010428382"/>
                    </a:ext>
                  </a:extLst>
                </a:gridCol>
                <a:gridCol w="2309744">
                  <a:extLst>
                    <a:ext uri="{9D8B030D-6E8A-4147-A177-3AD203B41FA5}">
                      <a16:colId xmlns:a16="http://schemas.microsoft.com/office/drawing/2014/main" val="150127276"/>
                    </a:ext>
                  </a:extLst>
                </a:gridCol>
              </a:tblGrid>
              <a:tr h="414038">
                <a:tc rowSpan="2">
                  <a:txBody>
                    <a:bodyPr/>
                    <a:lstStyle/>
                    <a:p>
                      <a:pPr algn="ctr"/>
                      <a:r>
                        <a:rPr lang="en-US" sz="1600" b="1" dirty="0"/>
                        <a:t>Models</a:t>
                      </a:r>
                    </a:p>
                  </a:txBody>
                  <a:tcPr anchor="ctr"/>
                </a:tc>
                <a:tc>
                  <a:txBody>
                    <a:bodyPr/>
                    <a:lstStyle/>
                    <a:p>
                      <a:pPr algn="ctr"/>
                      <a:r>
                        <a:rPr lang="en-US" sz="1600" b="1" dirty="0"/>
                        <a:t>Blade #1</a:t>
                      </a:r>
                    </a:p>
                  </a:txBody>
                  <a:tcPr anchor="ctr"/>
                </a:tc>
                <a:tc>
                  <a:txBody>
                    <a:bodyPr/>
                    <a:lstStyle/>
                    <a:p>
                      <a:pPr algn="ctr"/>
                      <a:r>
                        <a:rPr lang="en-US" sz="1600" b="1" dirty="0"/>
                        <a:t>Blade #2</a:t>
                      </a:r>
                    </a:p>
                  </a:txBody>
                  <a:tcPr anchor="ctr"/>
                </a:tc>
                <a:tc>
                  <a:txBody>
                    <a:bodyPr/>
                    <a:lstStyle/>
                    <a:p>
                      <a:pPr algn="ctr"/>
                      <a:r>
                        <a:rPr lang="en-US" sz="1600" b="1" dirty="0"/>
                        <a:t>Blade #3</a:t>
                      </a:r>
                    </a:p>
                  </a:txBody>
                  <a:tcPr anchor="ctr"/>
                </a:tc>
                <a:extLst>
                  <a:ext uri="{0D108BD9-81ED-4DB2-BD59-A6C34878D82A}">
                    <a16:rowId xmlns:a16="http://schemas.microsoft.com/office/drawing/2014/main" val="4222655546"/>
                  </a:ext>
                </a:extLst>
              </a:tr>
              <a:tr h="414038">
                <a:tc vMerge="1">
                  <a:txBody>
                    <a:bodyPr/>
                    <a:lstStyle/>
                    <a:p>
                      <a:endParaRPr lang="en-US" dirty="0"/>
                    </a:p>
                  </a:txBody>
                  <a:tcPr/>
                </a:tc>
                <a:tc>
                  <a:txBody>
                    <a:bodyPr/>
                    <a:lstStyle/>
                    <a:p>
                      <a:pPr algn="ctr"/>
                      <a:r>
                        <a:rPr lang="en-US" sz="1600" b="1" dirty="0"/>
                        <a:t>(healthy)</a:t>
                      </a:r>
                    </a:p>
                  </a:txBody>
                  <a:tcPr anchor="ctr"/>
                </a:tc>
                <a:tc>
                  <a:txBody>
                    <a:bodyPr/>
                    <a:lstStyle/>
                    <a:p>
                      <a:pPr algn="ctr"/>
                      <a:r>
                        <a:rPr lang="en-US" sz="1600" b="1" dirty="0"/>
                        <a:t>(defective)</a:t>
                      </a:r>
                    </a:p>
                  </a:txBody>
                  <a:tcPr anchor="ctr"/>
                </a:tc>
                <a:tc>
                  <a:txBody>
                    <a:bodyPr/>
                    <a:lstStyle/>
                    <a:p>
                      <a:pPr algn="ctr"/>
                      <a:r>
                        <a:rPr lang="en-US" sz="1600" b="1" dirty="0"/>
                        <a:t>(defective)</a:t>
                      </a:r>
                    </a:p>
                  </a:txBody>
                  <a:tcPr anchor="ctr"/>
                </a:tc>
                <a:extLst>
                  <a:ext uri="{0D108BD9-81ED-4DB2-BD59-A6C34878D82A}">
                    <a16:rowId xmlns:a16="http://schemas.microsoft.com/office/drawing/2014/main" val="2502564919"/>
                  </a:ext>
                </a:extLst>
              </a:tr>
              <a:tr h="414038">
                <a:tc>
                  <a:txBody>
                    <a:bodyPr/>
                    <a:lstStyle/>
                    <a:p>
                      <a:pPr algn="ctr"/>
                      <a:r>
                        <a:rPr lang="en-US" sz="1600" b="1" dirty="0"/>
                        <a:t>ARX</a:t>
                      </a:r>
                    </a:p>
                  </a:txBody>
                  <a:tcPr anchor="ctr"/>
                </a:tc>
                <a:tc>
                  <a:txBody>
                    <a:bodyPr/>
                    <a:lstStyle/>
                    <a:p>
                      <a:pPr algn="ctr"/>
                      <a:r>
                        <a:rPr lang="en-US" sz="1600" b="1" dirty="0"/>
                        <a:t>3.28</a:t>
                      </a:r>
                      <a:r>
                        <a:rPr lang="en-US" altLang="zh-CN" sz="1600" b="1" dirty="0"/>
                        <a:t>±0.58</a:t>
                      </a:r>
                      <a:endParaRPr lang="en-US" sz="1600" b="1" dirty="0"/>
                    </a:p>
                  </a:txBody>
                  <a:tcPr anchor="ctr"/>
                </a:tc>
                <a:tc>
                  <a:txBody>
                    <a:bodyPr/>
                    <a:lstStyle/>
                    <a:p>
                      <a:pPr algn="ctr"/>
                      <a:r>
                        <a:rPr lang="en-US" sz="1600" b="1" dirty="0"/>
                        <a:t>5.79</a:t>
                      </a:r>
                      <a:r>
                        <a:rPr lang="en-US" altLang="zh-CN" sz="1600" b="1" dirty="0"/>
                        <a:t>±</a:t>
                      </a:r>
                      <a:r>
                        <a:rPr lang="en-US" sz="1600" b="1" dirty="0"/>
                        <a:t>0.77</a:t>
                      </a:r>
                    </a:p>
                  </a:txBody>
                  <a:tcPr anchor="ctr"/>
                </a:tc>
                <a:tc>
                  <a:txBody>
                    <a:bodyPr/>
                    <a:lstStyle/>
                    <a:p>
                      <a:pPr algn="ctr"/>
                      <a:r>
                        <a:rPr lang="en-US" sz="1600" b="1" dirty="0"/>
                        <a:t>5.04</a:t>
                      </a:r>
                      <a:r>
                        <a:rPr lang="en-US" altLang="zh-CN" sz="1600" b="1" dirty="0"/>
                        <a:t>±</a:t>
                      </a:r>
                      <a:r>
                        <a:rPr lang="en-US" sz="1600" b="1" dirty="0"/>
                        <a:t>0.69</a:t>
                      </a:r>
                    </a:p>
                  </a:txBody>
                  <a:tcPr anchor="ctr"/>
                </a:tc>
                <a:extLst>
                  <a:ext uri="{0D108BD9-81ED-4DB2-BD59-A6C34878D82A}">
                    <a16:rowId xmlns:a16="http://schemas.microsoft.com/office/drawing/2014/main" val="3121200959"/>
                  </a:ext>
                </a:extLst>
              </a:tr>
              <a:tr h="414038">
                <a:tc>
                  <a:txBody>
                    <a:bodyPr/>
                    <a:lstStyle/>
                    <a:p>
                      <a:pPr algn="ctr"/>
                      <a:r>
                        <a:rPr lang="en-US" sz="1600" b="1" dirty="0"/>
                        <a:t>Regularized ARX</a:t>
                      </a:r>
                    </a:p>
                  </a:txBody>
                  <a:tcPr anchor="ctr"/>
                </a:tc>
                <a:tc>
                  <a:txBody>
                    <a:bodyPr/>
                    <a:lstStyle/>
                    <a:p>
                      <a:pPr algn="ctr"/>
                      <a:r>
                        <a:rPr lang="en-US" sz="1600" b="1" dirty="0"/>
                        <a:t>2.95</a:t>
                      </a:r>
                      <a:r>
                        <a:rPr lang="en-US" altLang="zh-CN" sz="1600" b="1" dirty="0"/>
                        <a:t>±</a:t>
                      </a:r>
                      <a:r>
                        <a:rPr lang="en-US" sz="1600" b="1" dirty="0"/>
                        <a:t>0.21</a:t>
                      </a:r>
                    </a:p>
                  </a:txBody>
                  <a:tcPr anchor="ctr"/>
                </a:tc>
                <a:tc>
                  <a:txBody>
                    <a:bodyPr/>
                    <a:lstStyle/>
                    <a:p>
                      <a:pPr algn="ctr"/>
                      <a:r>
                        <a:rPr lang="en-US" sz="1600" b="1" dirty="0"/>
                        <a:t>4.93</a:t>
                      </a:r>
                      <a:r>
                        <a:rPr lang="en-US" altLang="zh-CN" sz="1600" b="1" dirty="0"/>
                        <a:t>±</a:t>
                      </a:r>
                      <a:r>
                        <a:rPr lang="en-US" sz="1600" b="1" dirty="0"/>
                        <a:t>0.37</a:t>
                      </a:r>
                    </a:p>
                  </a:txBody>
                  <a:tcPr anchor="ctr"/>
                </a:tc>
                <a:tc>
                  <a:txBody>
                    <a:bodyPr/>
                    <a:lstStyle/>
                    <a:p>
                      <a:pPr algn="ctr"/>
                      <a:r>
                        <a:rPr lang="en-US" sz="1600" b="1" dirty="0"/>
                        <a:t>3.82</a:t>
                      </a:r>
                      <a:r>
                        <a:rPr lang="en-US" altLang="zh-CN" sz="1600" b="1" dirty="0"/>
                        <a:t>±</a:t>
                      </a:r>
                      <a:r>
                        <a:rPr lang="en-US" sz="1600" b="1" dirty="0"/>
                        <a:t>0.16</a:t>
                      </a:r>
                    </a:p>
                  </a:txBody>
                  <a:tcPr anchor="ctr"/>
                </a:tc>
                <a:extLst>
                  <a:ext uri="{0D108BD9-81ED-4DB2-BD59-A6C34878D82A}">
                    <a16:rowId xmlns:a16="http://schemas.microsoft.com/office/drawing/2014/main" val="1023046616"/>
                  </a:ext>
                </a:extLst>
              </a:tr>
              <a:tr h="414038">
                <a:tc>
                  <a:txBody>
                    <a:bodyPr/>
                    <a:lstStyle/>
                    <a:p>
                      <a:pPr algn="ctr"/>
                      <a:r>
                        <a:rPr lang="en-US" sz="1600" b="1" dirty="0"/>
                        <a:t>ARMAX</a:t>
                      </a:r>
                    </a:p>
                  </a:txBody>
                  <a:tcPr anchor="ctr"/>
                </a:tc>
                <a:tc>
                  <a:txBody>
                    <a:bodyPr/>
                    <a:lstStyle/>
                    <a:p>
                      <a:pPr algn="ctr"/>
                      <a:r>
                        <a:rPr lang="en-US" sz="1600" b="1" dirty="0"/>
                        <a:t>2.85</a:t>
                      </a:r>
                      <a:r>
                        <a:rPr lang="en-US" altLang="zh-CN" sz="1600" b="1" dirty="0"/>
                        <a:t>±</a:t>
                      </a:r>
                      <a:r>
                        <a:rPr lang="en-US" sz="1600" b="1" dirty="0"/>
                        <a:t>0.97</a:t>
                      </a:r>
                    </a:p>
                  </a:txBody>
                  <a:tcPr anchor="ctr"/>
                </a:tc>
                <a:tc>
                  <a:txBody>
                    <a:bodyPr/>
                    <a:lstStyle/>
                    <a:p>
                      <a:pPr algn="ctr"/>
                      <a:r>
                        <a:rPr lang="en-US" sz="1600" b="1" dirty="0"/>
                        <a:t>3.84</a:t>
                      </a:r>
                      <a:r>
                        <a:rPr lang="en-US" altLang="zh-CN" sz="1600" b="1" dirty="0"/>
                        <a:t>±</a:t>
                      </a:r>
                      <a:r>
                        <a:rPr lang="en-US" sz="1600" b="1" dirty="0"/>
                        <a:t>0.69</a:t>
                      </a:r>
                    </a:p>
                  </a:txBody>
                  <a:tcPr anchor="ctr"/>
                </a:tc>
                <a:tc>
                  <a:txBody>
                    <a:bodyPr/>
                    <a:lstStyle/>
                    <a:p>
                      <a:pPr algn="ctr"/>
                      <a:r>
                        <a:rPr lang="en-US" sz="1600" b="1" dirty="0"/>
                        <a:t>3.33</a:t>
                      </a:r>
                      <a:r>
                        <a:rPr lang="en-US" altLang="zh-CN" sz="1600" b="1" dirty="0"/>
                        <a:t>±</a:t>
                      </a:r>
                      <a:r>
                        <a:rPr lang="en-US" sz="1600" b="1" dirty="0"/>
                        <a:t>0.81</a:t>
                      </a:r>
                    </a:p>
                  </a:txBody>
                  <a:tcPr anchor="ctr"/>
                </a:tc>
                <a:extLst>
                  <a:ext uri="{0D108BD9-81ED-4DB2-BD59-A6C34878D82A}">
                    <a16:rowId xmlns:a16="http://schemas.microsoft.com/office/drawing/2014/main" val="1251235327"/>
                  </a:ext>
                </a:extLst>
              </a:tr>
              <a:tr h="414038">
                <a:tc>
                  <a:txBody>
                    <a:bodyPr/>
                    <a:lstStyle/>
                    <a:p>
                      <a:pPr algn="ctr"/>
                      <a:r>
                        <a:rPr lang="en-US" sz="1600" b="1" dirty="0"/>
                        <a:t>Regularized ARMAX</a:t>
                      </a:r>
                    </a:p>
                  </a:txBody>
                  <a:tcPr anchor="ctr"/>
                </a:tc>
                <a:tc>
                  <a:txBody>
                    <a:bodyPr/>
                    <a:lstStyle/>
                    <a:p>
                      <a:pPr algn="ctr"/>
                      <a:r>
                        <a:rPr lang="en-US" sz="1600" b="1" dirty="0"/>
                        <a:t>1.02</a:t>
                      </a:r>
                      <a:r>
                        <a:rPr lang="en-US" altLang="zh-CN" sz="1600" b="1" dirty="0"/>
                        <a:t>±</a:t>
                      </a:r>
                      <a:r>
                        <a:rPr lang="en-US" sz="1600" b="1" dirty="0"/>
                        <a:t>0.29</a:t>
                      </a:r>
                    </a:p>
                  </a:txBody>
                  <a:tcPr anchor="ctr"/>
                </a:tc>
                <a:tc>
                  <a:txBody>
                    <a:bodyPr/>
                    <a:lstStyle/>
                    <a:p>
                      <a:pPr algn="ctr"/>
                      <a:r>
                        <a:rPr lang="en-US" sz="1600" b="1" dirty="0"/>
                        <a:t>0.97</a:t>
                      </a:r>
                      <a:r>
                        <a:rPr lang="en-US" altLang="zh-CN" sz="1600" b="1" dirty="0"/>
                        <a:t>±</a:t>
                      </a:r>
                      <a:r>
                        <a:rPr lang="en-US" sz="1600" b="1" dirty="0"/>
                        <a:t>0.41</a:t>
                      </a:r>
                    </a:p>
                  </a:txBody>
                  <a:tcPr anchor="ctr"/>
                </a:tc>
                <a:tc>
                  <a:txBody>
                    <a:bodyPr/>
                    <a:lstStyle/>
                    <a:p>
                      <a:pPr algn="ctr"/>
                      <a:r>
                        <a:rPr lang="en-US" sz="1600" b="1" dirty="0"/>
                        <a:t>1.03</a:t>
                      </a:r>
                      <a:r>
                        <a:rPr lang="en-US" altLang="zh-CN" sz="1600" b="1" dirty="0"/>
                        <a:t>±</a:t>
                      </a:r>
                      <a:r>
                        <a:rPr lang="en-US" sz="1600" b="1" dirty="0"/>
                        <a:t>0.09</a:t>
                      </a:r>
                    </a:p>
                  </a:txBody>
                  <a:tcPr anchor="ctr"/>
                </a:tc>
                <a:extLst>
                  <a:ext uri="{0D108BD9-81ED-4DB2-BD59-A6C34878D82A}">
                    <a16:rowId xmlns:a16="http://schemas.microsoft.com/office/drawing/2014/main" val="307703027"/>
                  </a:ext>
                </a:extLst>
              </a:tr>
              <a:tr h="414038">
                <a:tc>
                  <a:txBody>
                    <a:bodyPr/>
                    <a:lstStyle/>
                    <a:p>
                      <a:pPr algn="ctr"/>
                      <a:r>
                        <a:rPr lang="en-US" sz="1600" b="1" dirty="0"/>
                        <a:t>OE</a:t>
                      </a:r>
                    </a:p>
                  </a:txBody>
                  <a:tcPr anchor="ctr"/>
                </a:tc>
                <a:tc>
                  <a:txBody>
                    <a:bodyPr/>
                    <a:lstStyle/>
                    <a:p>
                      <a:pPr algn="ctr"/>
                      <a:r>
                        <a:rPr lang="en-US" sz="1600" b="1" dirty="0"/>
                        <a:t>5.19</a:t>
                      </a:r>
                      <a:r>
                        <a:rPr lang="en-US" altLang="zh-CN" sz="1600" b="1" dirty="0"/>
                        <a:t>±</a:t>
                      </a:r>
                      <a:r>
                        <a:rPr lang="en-US" sz="1600" b="1" dirty="0"/>
                        <a:t>0.56</a:t>
                      </a:r>
                    </a:p>
                  </a:txBody>
                  <a:tcPr anchor="ctr"/>
                </a:tc>
                <a:tc>
                  <a:txBody>
                    <a:bodyPr/>
                    <a:lstStyle/>
                    <a:p>
                      <a:pPr algn="ctr"/>
                      <a:r>
                        <a:rPr lang="en-US" sz="1600" b="1" dirty="0"/>
                        <a:t>3.82</a:t>
                      </a:r>
                      <a:r>
                        <a:rPr lang="en-US" altLang="zh-CN" sz="1600" b="1" dirty="0"/>
                        <a:t>±</a:t>
                      </a:r>
                      <a:r>
                        <a:rPr lang="en-US" sz="1600" b="1" dirty="0"/>
                        <a:t>0.34</a:t>
                      </a:r>
                    </a:p>
                  </a:txBody>
                  <a:tcPr anchor="ctr"/>
                </a:tc>
                <a:tc>
                  <a:txBody>
                    <a:bodyPr/>
                    <a:lstStyle/>
                    <a:p>
                      <a:pPr algn="ctr"/>
                      <a:r>
                        <a:rPr lang="en-US" sz="1600" b="1" dirty="0"/>
                        <a:t>3.27</a:t>
                      </a:r>
                      <a:r>
                        <a:rPr lang="en-US" altLang="zh-CN" sz="1600" b="1" dirty="0"/>
                        <a:t>±</a:t>
                      </a:r>
                      <a:r>
                        <a:rPr lang="en-US" sz="1600" b="1" dirty="0"/>
                        <a:t>0.71</a:t>
                      </a:r>
                    </a:p>
                  </a:txBody>
                  <a:tcPr anchor="ctr"/>
                </a:tc>
                <a:extLst>
                  <a:ext uri="{0D108BD9-81ED-4DB2-BD59-A6C34878D82A}">
                    <a16:rowId xmlns:a16="http://schemas.microsoft.com/office/drawing/2014/main" val="1496929963"/>
                  </a:ext>
                </a:extLst>
              </a:tr>
              <a:tr h="414038">
                <a:tc>
                  <a:txBody>
                    <a:bodyPr/>
                    <a:lstStyle/>
                    <a:p>
                      <a:pPr algn="ctr"/>
                      <a:r>
                        <a:rPr lang="en-US" sz="1600" b="1" dirty="0"/>
                        <a:t>Regularized OE</a:t>
                      </a:r>
                    </a:p>
                  </a:txBody>
                  <a:tcPr anchor="ctr"/>
                </a:tc>
                <a:tc>
                  <a:txBody>
                    <a:bodyPr/>
                    <a:lstStyle/>
                    <a:p>
                      <a:pPr algn="ctr"/>
                      <a:r>
                        <a:rPr lang="en-US" sz="1600" b="1" dirty="0"/>
                        <a:t>2.51</a:t>
                      </a:r>
                      <a:r>
                        <a:rPr lang="en-US" altLang="zh-CN" sz="1600" b="1" dirty="0"/>
                        <a:t>±</a:t>
                      </a:r>
                      <a:r>
                        <a:rPr lang="en-US" sz="1600" b="1" dirty="0"/>
                        <a:t>0.30</a:t>
                      </a:r>
                    </a:p>
                  </a:txBody>
                  <a:tcPr anchor="ctr"/>
                </a:tc>
                <a:tc>
                  <a:txBody>
                    <a:bodyPr/>
                    <a:lstStyle/>
                    <a:p>
                      <a:pPr algn="ctr"/>
                      <a:r>
                        <a:rPr lang="en-US" sz="1600" b="1" dirty="0"/>
                        <a:t>1.68</a:t>
                      </a:r>
                      <a:r>
                        <a:rPr lang="en-US" altLang="zh-CN" sz="1600" b="1" dirty="0"/>
                        <a:t>±</a:t>
                      </a:r>
                      <a:r>
                        <a:rPr lang="en-US" sz="1600" b="1" dirty="0"/>
                        <a:t>0.42</a:t>
                      </a:r>
                    </a:p>
                  </a:txBody>
                  <a:tcPr anchor="ctr"/>
                </a:tc>
                <a:tc>
                  <a:txBody>
                    <a:bodyPr/>
                    <a:lstStyle/>
                    <a:p>
                      <a:pPr algn="ctr"/>
                      <a:r>
                        <a:rPr lang="en-US" sz="1600" b="1" dirty="0"/>
                        <a:t>1.71</a:t>
                      </a:r>
                      <a:r>
                        <a:rPr lang="en-US" altLang="zh-CN" sz="1600" b="1" dirty="0"/>
                        <a:t>±</a:t>
                      </a:r>
                      <a:r>
                        <a:rPr lang="en-US" sz="1600" b="1" dirty="0"/>
                        <a:t>0.22</a:t>
                      </a:r>
                    </a:p>
                  </a:txBody>
                  <a:tcPr anchor="ctr"/>
                </a:tc>
                <a:extLst>
                  <a:ext uri="{0D108BD9-81ED-4DB2-BD59-A6C34878D82A}">
                    <a16:rowId xmlns:a16="http://schemas.microsoft.com/office/drawing/2014/main" val="3395830992"/>
                  </a:ext>
                </a:extLst>
              </a:tr>
              <a:tr h="414038">
                <a:tc>
                  <a:txBody>
                    <a:bodyPr/>
                    <a:lstStyle/>
                    <a:p>
                      <a:pPr algn="ctr"/>
                      <a:r>
                        <a:rPr lang="en-US" sz="1600" b="1" dirty="0"/>
                        <a:t>Nonlinear</a:t>
                      </a:r>
                    </a:p>
                  </a:txBody>
                  <a:tcPr anchor="ctr"/>
                </a:tc>
                <a:tc>
                  <a:txBody>
                    <a:bodyPr/>
                    <a:lstStyle/>
                    <a:p>
                      <a:pPr algn="ctr"/>
                      <a:r>
                        <a:rPr lang="en-US" sz="1600" b="1" dirty="0"/>
                        <a:t>5.59</a:t>
                      </a:r>
                      <a:r>
                        <a:rPr lang="en-US" altLang="zh-CN" sz="1600" b="1" dirty="0"/>
                        <a:t>±</a:t>
                      </a:r>
                      <a:r>
                        <a:rPr lang="en-US" sz="1600" b="1" dirty="0"/>
                        <a:t>0.91</a:t>
                      </a:r>
                    </a:p>
                  </a:txBody>
                  <a:tcPr anchor="ctr"/>
                </a:tc>
                <a:tc>
                  <a:txBody>
                    <a:bodyPr/>
                    <a:lstStyle/>
                    <a:p>
                      <a:pPr algn="ctr"/>
                      <a:r>
                        <a:rPr lang="en-US" sz="1600" b="1" dirty="0"/>
                        <a:t>4.87</a:t>
                      </a:r>
                      <a:r>
                        <a:rPr lang="en-US" altLang="zh-CN" sz="1600" b="1" dirty="0"/>
                        <a:t>±</a:t>
                      </a:r>
                      <a:r>
                        <a:rPr lang="en-US" sz="1600" b="1" dirty="0"/>
                        <a:t>0.77</a:t>
                      </a:r>
                    </a:p>
                  </a:txBody>
                  <a:tcPr anchor="ctr"/>
                </a:tc>
                <a:tc>
                  <a:txBody>
                    <a:bodyPr/>
                    <a:lstStyle/>
                    <a:p>
                      <a:pPr algn="ctr"/>
                      <a:r>
                        <a:rPr lang="en-US" sz="1600" b="1" dirty="0"/>
                        <a:t>5.64</a:t>
                      </a:r>
                      <a:r>
                        <a:rPr lang="en-US" altLang="zh-CN" sz="1600" b="1" dirty="0"/>
                        <a:t>±</a:t>
                      </a:r>
                      <a:r>
                        <a:rPr lang="en-US" sz="1600" b="1" dirty="0"/>
                        <a:t>0.66</a:t>
                      </a:r>
                    </a:p>
                  </a:txBody>
                  <a:tcPr anchor="ctr"/>
                </a:tc>
                <a:extLst>
                  <a:ext uri="{0D108BD9-81ED-4DB2-BD59-A6C34878D82A}">
                    <a16:rowId xmlns:a16="http://schemas.microsoft.com/office/drawing/2014/main" val="2833425316"/>
                  </a:ext>
                </a:extLst>
              </a:tr>
              <a:tr h="646580">
                <a:tc>
                  <a:txBody>
                    <a:bodyPr/>
                    <a:lstStyle/>
                    <a:p>
                      <a:pPr algn="ctr"/>
                      <a:r>
                        <a:rPr lang="en-US" sz="1600" b="1" dirty="0"/>
                        <a:t>Regularized Nonlinear</a:t>
                      </a:r>
                    </a:p>
                  </a:txBody>
                  <a:tcPr anchor="ctr"/>
                </a:tc>
                <a:tc>
                  <a:txBody>
                    <a:bodyPr/>
                    <a:lstStyle/>
                    <a:p>
                      <a:pPr algn="ctr"/>
                      <a:r>
                        <a:rPr lang="en-US" sz="1600" b="1" dirty="0"/>
                        <a:t>2.12</a:t>
                      </a:r>
                      <a:r>
                        <a:rPr lang="en-US" altLang="zh-CN" sz="1600" b="1" dirty="0"/>
                        <a:t>±</a:t>
                      </a:r>
                      <a:r>
                        <a:rPr lang="en-US" sz="1600" b="1" dirty="0"/>
                        <a:t>0.39</a:t>
                      </a:r>
                    </a:p>
                  </a:txBody>
                  <a:tcPr anchor="ctr"/>
                </a:tc>
                <a:tc>
                  <a:txBody>
                    <a:bodyPr/>
                    <a:lstStyle/>
                    <a:p>
                      <a:pPr algn="ctr"/>
                      <a:r>
                        <a:rPr lang="en-US" sz="1600" b="1" dirty="0"/>
                        <a:t>2.06</a:t>
                      </a:r>
                      <a:r>
                        <a:rPr lang="en-US" altLang="zh-CN" sz="1600" b="1" dirty="0"/>
                        <a:t>±</a:t>
                      </a:r>
                      <a:r>
                        <a:rPr lang="en-US" sz="1600" b="1" dirty="0"/>
                        <a:t>0.41</a:t>
                      </a:r>
                    </a:p>
                  </a:txBody>
                  <a:tcPr anchor="ctr"/>
                </a:tc>
                <a:tc>
                  <a:txBody>
                    <a:bodyPr/>
                    <a:lstStyle/>
                    <a:p>
                      <a:pPr algn="ctr"/>
                      <a:r>
                        <a:rPr lang="en-US" sz="1600" b="1" dirty="0"/>
                        <a:t>2.26</a:t>
                      </a:r>
                      <a:r>
                        <a:rPr lang="en-US" altLang="zh-CN" sz="1600" b="1" dirty="0"/>
                        <a:t>±</a:t>
                      </a:r>
                      <a:r>
                        <a:rPr lang="en-US" sz="1600" b="1" dirty="0"/>
                        <a:t>0.50</a:t>
                      </a:r>
                    </a:p>
                  </a:txBody>
                  <a:tcPr anchor="ctr"/>
                </a:tc>
                <a:extLst>
                  <a:ext uri="{0D108BD9-81ED-4DB2-BD59-A6C34878D82A}">
                    <a16:rowId xmlns:a16="http://schemas.microsoft.com/office/drawing/2014/main" val="1111013999"/>
                  </a:ext>
                </a:extLst>
              </a:tr>
            </a:tbl>
          </a:graphicData>
        </a:graphic>
      </p:graphicFrame>
      <p:sp>
        <p:nvSpPr>
          <p:cNvPr id="5" name="TextBox 4">
            <a:extLst>
              <a:ext uri="{FF2B5EF4-FFF2-40B4-BE49-F238E27FC236}">
                <a16:creationId xmlns:a16="http://schemas.microsoft.com/office/drawing/2014/main" id="{4CDE30F2-D009-4C3A-9B3F-13F851EA3329}"/>
              </a:ext>
            </a:extLst>
          </p:cNvPr>
          <p:cNvSpPr txBox="1"/>
          <p:nvPr/>
        </p:nvSpPr>
        <p:spPr>
          <a:xfrm>
            <a:off x="1003078" y="1319483"/>
            <a:ext cx="10712224" cy="369332"/>
          </a:xfrm>
          <a:prstGeom prst="rect">
            <a:avLst/>
          </a:prstGeom>
          <a:noFill/>
        </p:spPr>
        <p:txBody>
          <a:bodyPr wrap="square" rtlCol="0">
            <a:spAutoFit/>
          </a:bodyPr>
          <a:lstStyle/>
          <a:p>
            <a:r>
              <a:rPr lang="en-US" sz="1800" b="1" dirty="0"/>
              <a:t>Table 1: Sum squared of coefficients with variations of three blades under 6 individual </a:t>
            </a:r>
            <a:r>
              <a:rPr lang="en-US" sz="1800" b="1" dirty="0" err="1"/>
              <a:t>tappings</a:t>
            </a:r>
            <a:endParaRPr lang="en-US" sz="1800" b="1" dirty="0"/>
          </a:p>
        </p:txBody>
      </p:sp>
      <p:sp>
        <p:nvSpPr>
          <p:cNvPr id="22" name="Google Shape;375;p11">
            <a:extLst>
              <a:ext uri="{FF2B5EF4-FFF2-40B4-BE49-F238E27FC236}">
                <a16:creationId xmlns:a16="http://schemas.microsoft.com/office/drawing/2014/main" id="{64590811-5978-4A82-BCF0-C2B6113E1CC9}"/>
              </a:ext>
            </a:extLst>
          </p:cNvPr>
          <p:cNvSpPr txBox="1"/>
          <p:nvPr/>
        </p:nvSpPr>
        <p:spPr>
          <a:xfrm>
            <a:off x="1402303" y="460313"/>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System identification TF methods</a:t>
            </a:r>
          </a:p>
        </p:txBody>
      </p:sp>
    </p:spTree>
    <p:extLst>
      <p:ext uri="{BB962C8B-B14F-4D97-AF65-F5344CB8AC3E}">
        <p14:creationId xmlns:p14="http://schemas.microsoft.com/office/powerpoint/2010/main" val="401802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373;p11"/>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27" name="Google Shape;374;p11"/>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04</a:t>
            </a:r>
            <a:endParaRPr dirty="0"/>
          </a:p>
        </p:txBody>
      </p:sp>
      <p:grpSp>
        <p:nvGrpSpPr>
          <p:cNvPr id="29" name="Google Shape;376;p11"/>
          <p:cNvGrpSpPr/>
          <p:nvPr/>
        </p:nvGrpSpPr>
        <p:grpSpPr>
          <a:xfrm rot="-4500000">
            <a:off x="150161" y="436064"/>
            <a:ext cx="578694" cy="563848"/>
            <a:chOff x="956335" y="4967195"/>
            <a:chExt cx="905195" cy="881972"/>
          </a:xfrm>
        </p:grpSpPr>
        <p:sp>
          <p:nvSpPr>
            <p:cNvPr id="30" name="Google Shape;377;p11"/>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31" name="Google Shape;378;p11"/>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003" y="3364637"/>
            <a:ext cx="4788598" cy="3016075"/>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600" y="3364636"/>
            <a:ext cx="4788599" cy="302136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2601" y="361303"/>
            <a:ext cx="4788598" cy="3003334"/>
          </a:xfrm>
          <a:prstGeom prst="rect">
            <a:avLst/>
          </a:prstGeom>
        </p:spPr>
      </p:pic>
      <p:sp>
        <p:nvSpPr>
          <p:cNvPr id="37" name="TextBox 36"/>
          <p:cNvSpPr txBox="1"/>
          <p:nvPr/>
        </p:nvSpPr>
        <p:spPr>
          <a:xfrm>
            <a:off x="226174" y="4543976"/>
            <a:ext cx="1771614" cy="1569660"/>
          </a:xfrm>
          <a:prstGeom prst="rect">
            <a:avLst/>
          </a:prstGeom>
          <a:noFill/>
        </p:spPr>
        <p:txBody>
          <a:bodyPr wrap="square" rtlCol="0">
            <a:spAutoFit/>
          </a:bodyPr>
          <a:lstStyle/>
          <a:p>
            <a:r>
              <a:rPr lang="en-US" sz="1600" dirty="0"/>
              <a:t>Fig. 4.2: </a:t>
            </a:r>
          </a:p>
          <a:p>
            <a:r>
              <a:rPr lang="en-US" sz="1600" dirty="0"/>
              <a:t>Validation of ARX, ARMAX, OE and nonlinear polynomial models</a:t>
            </a:r>
            <a:endParaRPr lang="en-GB" sz="1600" dirty="0"/>
          </a:p>
        </p:txBody>
      </p:sp>
      <p:sp>
        <p:nvSpPr>
          <p:cNvPr id="38" name="TextBox 37"/>
          <p:cNvSpPr txBox="1"/>
          <p:nvPr/>
        </p:nvSpPr>
        <p:spPr>
          <a:xfrm>
            <a:off x="226174" y="1962558"/>
            <a:ext cx="1807828" cy="1785104"/>
          </a:xfrm>
          <a:prstGeom prst="rect">
            <a:avLst/>
          </a:prstGeom>
          <a:noFill/>
        </p:spPr>
        <p:txBody>
          <a:bodyPr wrap="square" rtlCol="0">
            <a:spAutoFit/>
          </a:bodyPr>
          <a:lstStyle/>
          <a:p>
            <a:pPr>
              <a:lnSpc>
                <a:spcPct val="150000"/>
              </a:lnSpc>
            </a:pPr>
            <a:r>
              <a:rPr lang="en-US" sz="2000" b="1" dirty="0">
                <a:solidFill>
                  <a:srgbClr val="7030A0"/>
                </a:solidFill>
              </a:rPr>
              <a:t>Validation:</a:t>
            </a:r>
          </a:p>
          <a:p>
            <a:pPr>
              <a:lnSpc>
                <a:spcPct val="150000"/>
              </a:lnSpc>
            </a:pPr>
            <a:r>
              <a:rPr lang="en-US" sz="2000" dirty="0">
                <a:solidFill>
                  <a:schemeClr val="tx1"/>
                </a:solidFill>
              </a:rPr>
              <a:t>Training data </a:t>
            </a:r>
          </a:p>
          <a:p>
            <a:pPr>
              <a:lnSpc>
                <a:spcPct val="150000"/>
              </a:lnSpc>
            </a:pPr>
            <a:r>
              <a:rPr lang="en-US" sz="2000" dirty="0">
                <a:solidFill>
                  <a:schemeClr val="tx1"/>
                </a:solidFill>
              </a:rPr>
              <a:t>testing data</a:t>
            </a:r>
          </a:p>
          <a:p>
            <a:r>
              <a:rPr lang="en-US" sz="2000" b="1" dirty="0">
                <a:solidFill>
                  <a:srgbClr val="7030A0"/>
                </a:solidFill>
              </a:rPr>
              <a:t> </a:t>
            </a:r>
            <a:endParaRPr lang="en-GB" sz="2000" b="1" dirty="0">
              <a:solidFill>
                <a:srgbClr val="7030A0"/>
              </a:solidFill>
            </a:endParaRPr>
          </a:p>
        </p:txBody>
      </p:sp>
      <p:sp>
        <p:nvSpPr>
          <p:cNvPr id="39" name="Oval 38"/>
          <p:cNvSpPr/>
          <p:nvPr/>
        </p:nvSpPr>
        <p:spPr>
          <a:xfrm>
            <a:off x="4798337" y="2942376"/>
            <a:ext cx="371192" cy="353086"/>
          </a:xfrm>
          <a:prstGeom prst="ellipse">
            <a:avLst/>
          </a:prstGeom>
          <a:noFill/>
          <a:ln w="571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9586935" y="2942376"/>
            <a:ext cx="371192" cy="353086"/>
          </a:xfrm>
          <a:prstGeom prst="ellipse">
            <a:avLst/>
          </a:prstGeom>
          <a:noFill/>
          <a:ln w="571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647853" y="5970564"/>
            <a:ext cx="371192" cy="353086"/>
          </a:xfrm>
          <a:prstGeom prst="ellipse">
            <a:avLst/>
          </a:prstGeom>
          <a:noFill/>
          <a:ln w="571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0572939" y="5937093"/>
            <a:ext cx="371192" cy="353086"/>
          </a:xfrm>
          <a:prstGeom prst="ellipse">
            <a:avLst/>
          </a:prstGeom>
          <a:noFill/>
          <a:ln w="571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4002" y="356119"/>
            <a:ext cx="4788597" cy="3008518"/>
          </a:xfrm>
          <a:prstGeom prst="rect">
            <a:avLst/>
          </a:prstGeom>
        </p:spPr>
      </p:pic>
      <p:sp>
        <p:nvSpPr>
          <p:cNvPr id="18" name="Oval 17"/>
          <p:cNvSpPr/>
          <p:nvPr/>
        </p:nvSpPr>
        <p:spPr>
          <a:xfrm>
            <a:off x="5254838" y="2907106"/>
            <a:ext cx="371192" cy="353086"/>
          </a:xfrm>
          <a:prstGeom prst="ellipse">
            <a:avLst/>
          </a:prstGeom>
          <a:noFill/>
          <a:ln w="571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9033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5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25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25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2DD0C0C4-509C-4E06-A4F1-BCEDABC034A9}"/>
              </a:ext>
            </a:extLst>
          </p:cNvPr>
          <p:cNvPicPr>
            <a:picLocks noChangeAspect="1"/>
          </p:cNvPicPr>
          <p:nvPr/>
        </p:nvPicPr>
        <p:blipFill>
          <a:blip r:embed="rId3"/>
          <a:stretch>
            <a:fillRect/>
          </a:stretch>
        </p:blipFill>
        <p:spPr>
          <a:xfrm>
            <a:off x="1010239" y="242126"/>
            <a:ext cx="10171522" cy="2943774"/>
          </a:xfrm>
          <a:prstGeom prst="rect">
            <a:avLst/>
          </a:prstGeom>
        </p:spPr>
      </p:pic>
      <p:pic>
        <p:nvPicPr>
          <p:cNvPr id="5" name="Picture 4" descr="Chart&#10;&#10;Description automatically generated">
            <a:extLst>
              <a:ext uri="{FF2B5EF4-FFF2-40B4-BE49-F238E27FC236}">
                <a16:creationId xmlns:a16="http://schemas.microsoft.com/office/drawing/2014/main" id="{CE4665FB-C6CC-472C-B414-539ACB67DCE5}"/>
              </a:ext>
            </a:extLst>
          </p:cNvPr>
          <p:cNvPicPr>
            <a:picLocks noChangeAspect="1"/>
          </p:cNvPicPr>
          <p:nvPr/>
        </p:nvPicPr>
        <p:blipFill>
          <a:blip r:embed="rId4"/>
          <a:stretch>
            <a:fillRect/>
          </a:stretch>
        </p:blipFill>
        <p:spPr>
          <a:xfrm>
            <a:off x="1010237" y="3455119"/>
            <a:ext cx="10171523" cy="3108893"/>
          </a:xfrm>
          <a:prstGeom prst="rect">
            <a:avLst/>
          </a:prstGeom>
        </p:spPr>
      </p:pic>
    </p:spTree>
    <p:extLst>
      <p:ext uri="{BB962C8B-B14F-4D97-AF65-F5344CB8AC3E}">
        <p14:creationId xmlns:p14="http://schemas.microsoft.com/office/powerpoint/2010/main" val="1113857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373;p11"/>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27" name="Google Shape;374;p11"/>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04</a:t>
            </a:r>
            <a:endParaRPr dirty="0"/>
          </a:p>
        </p:txBody>
      </p:sp>
      <p:grpSp>
        <p:nvGrpSpPr>
          <p:cNvPr id="29" name="Google Shape;376;p11"/>
          <p:cNvGrpSpPr/>
          <p:nvPr/>
        </p:nvGrpSpPr>
        <p:grpSpPr>
          <a:xfrm rot="-4500000">
            <a:off x="150161" y="436064"/>
            <a:ext cx="578694" cy="563848"/>
            <a:chOff x="956335" y="4967195"/>
            <a:chExt cx="905195" cy="881972"/>
          </a:xfrm>
        </p:grpSpPr>
        <p:sp>
          <p:nvSpPr>
            <p:cNvPr id="30" name="Google Shape;377;p11"/>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31" name="Google Shape;378;p11"/>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sp>
        <p:nvSpPr>
          <p:cNvPr id="7" name="Google Shape;375;p11">
            <a:extLst>
              <a:ext uri="{FF2B5EF4-FFF2-40B4-BE49-F238E27FC236}">
                <a16:creationId xmlns:a16="http://schemas.microsoft.com/office/drawing/2014/main" id="{1DFE00F2-2B0A-4E70-AA38-9C9DAFB8C21F}"/>
              </a:ext>
            </a:extLst>
          </p:cNvPr>
          <p:cNvSpPr txBox="1"/>
          <p:nvPr/>
        </p:nvSpPr>
        <p:spPr>
          <a:xfrm>
            <a:off x="1402303" y="460313"/>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System identification TF methods</a:t>
            </a:r>
          </a:p>
        </p:txBody>
      </p:sp>
      <p:sp>
        <p:nvSpPr>
          <p:cNvPr id="8" name="TextBox 7">
            <a:extLst>
              <a:ext uri="{FF2B5EF4-FFF2-40B4-BE49-F238E27FC236}">
                <a16:creationId xmlns:a16="http://schemas.microsoft.com/office/drawing/2014/main" id="{946F08B4-A4C3-4ECA-89FA-A1AF7CC69BA9}"/>
              </a:ext>
            </a:extLst>
          </p:cNvPr>
          <p:cNvSpPr txBox="1"/>
          <p:nvPr/>
        </p:nvSpPr>
        <p:spPr>
          <a:xfrm>
            <a:off x="1910471" y="1689651"/>
            <a:ext cx="9561443" cy="369332"/>
          </a:xfrm>
          <a:prstGeom prst="rect">
            <a:avLst/>
          </a:prstGeom>
          <a:noFill/>
        </p:spPr>
        <p:txBody>
          <a:bodyPr wrap="square" rtlCol="0">
            <a:spAutoFit/>
          </a:bodyPr>
          <a:lstStyle/>
          <a:p>
            <a:r>
              <a:rPr lang="en-US" sz="1800" b="1" dirty="0"/>
              <a:t>Table 2: Fitting percentage of three blades using four different model types</a:t>
            </a:r>
          </a:p>
        </p:txBody>
      </p:sp>
      <p:graphicFrame>
        <p:nvGraphicFramePr>
          <p:cNvPr id="2" name="Table 2">
            <a:extLst>
              <a:ext uri="{FF2B5EF4-FFF2-40B4-BE49-F238E27FC236}">
                <a16:creationId xmlns:a16="http://schemas.microsoft.com/office/drawing/2014/main" id="{4DD2BB13-55A9-4614-A8B1-D03B565E1405}"/>
              </a:ext>
            </a:extLst>
          </p:cNvPr>
          <p:cNvGraphicFramePr>
            <a:graphicFrameLocks noGrp="1"/>
          </p:cNvGraphicFramePr>
          <p:nvPr>
            <p:extLst>
              <p:ext uri="{D42A27DB-BD31-4B8C-83A1-F6EECF244321}">
                <p14:modId xmlns:p14="http://schemas.microsoft.com/office/powerpoint/2010/main" val="1511166726"/>
              </p:ext>
            </p:extLst>
          </p:nvPr>
        </p:nvGraphicFramePr>
        <p:xfrm>
          <a:off x="1307941" y="2495783"/>
          <a:ext cx="9477515" cy="3219576"/>
        </p:xfrm>
        <a:graphic>
          <a:graphicData uri="http://schemas.openxmlformats.org/drawingml/2006/table">
            <a:tbl>
              <a:tblPr firstRow="1" bandRow="1">
                <a:tableStyleId>{5C22544A-7EE6-4342-B048-85BDC9FD1C3A}</a:tableStyleId>
              </a:tblPr>
              <a:tblGrid>
                <a:gridCol w="1895503">
                  <a:extLst>
                    <a:ext uri="{9D8B030D-6E8A-4147-A177-3AD203B41FA5}">
                      <a16:colId xmlns:a16="http://schemas.microsoft.com/office/drawing/2014/main" val="1800979546"/>
                    </a:ext>
                  </a:extLst>
                </a:gridCol>
                <a:gridCol w="1895503">
                  <a:extLst>
                    <a:ext uri="{9D8B030D-6E8A-4147-A177-3AD203B41FA5}">
                      <a16:colId xmlns:a16="http://schemas.microsoft.com/office/drawing/2014/main" val="4002684355"/>
                    </a:ext>
                  </a:extLst>
                </a:gridCol>
                <a:gridCol w="1895503">
                  <a:extLst>
                    <a:ext uri="{9D8B030D-6E8A-4147-A177-3AD203B41FA5}">
                      <a16:colId xmlns:a16="http://schemas.microsoft.com/office/drawing/2014/main" val="2407858108"/>
                    </a:ext>
                  </a:extLst>
                </a:gridCol>
                <a:gridCol w="1895503">
                  <a:extLst>
                    <a:ext uri="{9D8B030D-6E8A-4147-A177-3AD203B41FA5}">
                      <a16:colId xmlns:a16="http://schemas.microsoft.com/office/drawing/2014/main" val="947230337"/>
                    </a:ext>
                  </a:extLst>
                </a:gridCol>
                <a:gridCol w="1895503">
                  <a:extLst>
                    <a:ext uri="{9D8B030D-6E8A-4147-A177-3AD203B41FA5}">
                      <a16:colId xmlns:a16="http://schemas.microsoft.com/office/drawing/2014/main" val="4074157882"/>
                    </a:ext>
                  </a:extLst>
                </a:gridCol>
              </a:tblGrid>
              <a:tr h="536596">
                <a:tc rowSpan="2">
                  <a:txBody>
                    <a:bodyPr/>
                    <a:lstStyle/>
                    <a:p>
                      <a:pPr algn="ctr"/>
                      <a:r>
                        <a:rPr lang="en-US" sz="1800" b="1" dirty="0"/>
                        <a:t>%</a:t>
                      </a:r>
                    </a:p>
                  </a:txBody>
                  <a:tcPr anchor="ctr"/>
                </a:tc>
                <a:tc>
                  <a:txBody>
                    <a:bodyPr/>
                    <a:lstStyle/>
                    <a:p>
                      <a:pPr algn="ctr"/>
                      <a:r>
                        <a:rPr lang="en-US" sz="1800" b="1" dirty="0"/>
                        <a:t>Blade #1</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Blade #2</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Blade #3</a:t>
                      </a:r>
                    </a:p>
                  </a:txBody>
                  <a:tcPr anchor="ctr"/>
                </a:tc>
                <a:tc rowSpan="2">
                  <a:txBody>
                    <a:bodyPr/>
                    <a:lstStyle/>
                    <a:p>
                      <a:pPr algn="ctr"/>
                      <a:r>
                        <a:rPr lang="en-US" sz="1800" b="1" dirty="0"/>
                        <a:t>Rank</a:t>
                      </a:r>
                    </a:p>
                  </a:txBody>
                  <a:tcPr anchor="ctr"/>
                </a:tc>
                <a:extLst>
                  <a:ext uri="{0D108BD9-81ED-4DB2-BD59-A6C34878D82A}">
                    <a16:rowId xmlns:a16="http://schemas.microsoft.com/office/drawing/2014/main" val="3340034530"/>
                  </a:ext>
                </a:extLst>
              </a:tr>
              <a:tr h="536596">
                <a:tc vMerge="1">
                  <a:txBody>
                    <a:bodyPr/>
                    <a:lstStyle/>
                    <a:p>
                      <a:endParaRPr lang="en-US" dirty="0"/>
                    </a:p>
                  </a:txBody>
                  <a:tcPr/>
                </a:tc>
                <a:tc>
                  <a:txBody>
                    <a:bodyPr/>
                    <a:lstStyle/>
                    <a:p>
                      <a:pPr algn="ctr"/>
                      <a:r>
                        <a:rPr lang="en-US" sz="1800" b="1" dirty="0"/>
                        <a:t>(healthy)</a:t>
                      </a:r>
                    </a:p>
                  </a:txBody>
                  <a:tcPr anchor="ctr"/>
                </a:tc>
                <a:tc>
                  <a:txBody>
                    <a:bodyPr/>
                    <a:lstStyle/>
                    <a:p>
                      <a:pPr algn="ctr"/>
                      <a:r>
                        <a:rPr lang="en-US" sz="1800" b="1" dirty="0"/>
                        <a:t>(defective)</a:t>
                      </a:r>
                    </a:p>
                  </a:txBody>
                  <a:tcPr anchor="ctr"/>
                </a:tc>
                <a:tc>
                  <a:txBody>
                    <a:bodyPr/>
                    <a:lstStyle/>
                    <a:p>
                      <a:pPr algn="ctr"/>
                      <a:r>
                        <a:rPr lang="en-US" sz="1800" b="1" dirty="0"/>
                        <a:t>(defective)</a:t>
                      </a:r>
                    </a:p>
                  </a:txBody>
                  <a:tcPr anchor="ctr"/>
                </a:tc>
                <a:tc vMerge="1">
                  <a:txBody>
                    <a:bodyPr/>
                    <a:lstStyle/>
                    <a:p>
                      <a:pPr algn="ctr"/>
                      <a:endParaRPr lang="en-US" sz="1800" b="1" dirty="0"/>
                    </a:p>
                  </a:txBody>
                  <a:tcPr anchor="ctr"/>
                </a:tc>
                <a:extLst>
                  <a:ext uri="{0D108BD9-81ED-4DB2-BD59-A6C34878D82A}">
                    <a16:rowId xmlns:a16="http://schemas.microsoft.com/office/drawing/2014/main" val="4009719916"/>
                  </a:ext>
                </a:extLst>
              </a:tr>
              <a:tr h="536596">
                <a:tc>
                  <a:txBody>
                    <a:bodyPr/>
                    <a:lstStyle/>
                    <a:p>
                      <a:pPr algn="ctr"/>
                      <a:r>
                        <a:rPr lang="en-US" sz="1800" b="1" dirty="0"/>
                        <a:t>ARX</a:t>
                      </a:r>
                    </a:p>
                  </a:txBody>
                  <a:tcPr anchor="ctr"/>
                </a:tc>
                <a:tc>
                  <a:txBody>
                    <a:bodyPr/>
                    <a:lstStyle/>
                    <a:p>
                      <a:pPr algn="ctr"/>
                      <a:r>
                        <a:rPr lang="en-US" sz="1800" b="1" dirty="0"/>
                        <a:t>63.46</a:t>
                      </a:r>
                    </a:p>
                  </a:txBody>
                  <a:tcPr anchor="ctr"/>
                </a:tc>
                <a:tc>
                  <a:txBody>
                    <a:bodyPr/>
                    <a:lstStyle/>
                    <a:p>
                      <a:pPr algn="ctr"/>
                      <a:r>
                        <a:rPr lang="en-US" sz="1800" b="1" dirty="0"/>
                        <a:t>66.34</a:t>
                      </a:r>
                    </a:p>
                  </a:txBody>
                  <a:tcPr anchor="ctr"/>
                </a:tc>
                <a:tc>
                  <a:txBody>
                    <a:bodyPr/>
                    <a:lstStyle/>
                    <a:p>
                      <a:pPr algn="ctr"/>
                      <a:r>
                        <a:rPr lang="en-US" sz="1800" b="1" dirty="0"/>
                        <a:t>63.13</a:t>
                      </a:r>
                    </a:p>
                  </a:txBody>
                  <a:tcPr anchor="ctr"/>
                </a:tc>
                <a:tc>
                  <a:txBody>
                    <a:bodyPr/>
                    <a:lstStyle/>
                    <a:p>
                      <a:pPr algn="ctr"/>
                      <a:r>
                        <a:rPr lang="en-US" sz="1800" b="1" dirty="0"/>
                        <a:t>2</a:t>
                      </a:r>
                    </a:p>
                  </a:txBody>
                  <a:tcPr anchor="ctr"/>
                </a:tc>
                <a:extLst>
                  <a:ext uri="{0D108BD9-81ED-4DB2-BD59-A6C34878D82A}">
                    <a16:rowId xmlns:a16="http://schemas.microsoft.com/office/drawing/2014/main" val="1316686202"/>
                  </a:ext>
                </a:extLst>
              </a:tr>
              <a:tr h="536596">
                <a:tc>
                  <a:txBody>
                    <a:bodyPr/>
                    <a:lstStyle/>
                    <a:p>
                      <a:pPr algn="ctr"/>
                      <a:r>
                        <a:rPr lang="en-US" sz="1800" b="1" dirty="0"/>
                        <a:t>ARMAX</a:t>
                      </a:r>
                    </a:p>
                  </a:txBody>
                  <a:tcPr anchor="ctr"/>
                </a:tc>
                <a:tc>
                  <a:txBody>
                    <a:bodyPr/>
                    <a:lstStyle/>
                    <a:p>
                      <a:pPr algn="ctr"/>
                      <a:r>
                        <a:rPr lang="en-US" sz="1800" b="1" dirty="0"/>
                        <a:t>56.61</a:t>
                      </a:r>
                    </a:p>
                  </a:txBody>
                  <a:tcPr anchor="ctr"/>
                </a:tc>
                <a:tc>
                  <a:txBody>
                    <a:bodyPr/>
                    <a:lstStyle/>
                    <a:p>
                      <a:pPr algn="ctr"/>
                      <a:r>
                        <a:rPr lang="en-US" sz="1800" b="1" dirty="0"/>
                        <a:t>58.31</a:t>
                      </a:r>
                    </a:p>
                  </a:txBody>
                  <a:tcPr anchor="ctr"/>
                </a:tc>
                <a:tc>
                  <a:txBody>
                    <a:bodyPr/>
                    <a:lstStyle/>
                    <a:p>
                      <a:pPr algn="ctr"/>
                      <a:r>
                        <a:rPr lang="en-US" sz="1800" b="1" dirty="0"/>
                        <a:t>57.43</a:t>
                      </a:r>
                    </a:p>
                  </a:txBody>
                  <a:tcPr anchor="ctr"/>
                </a:tc>
                <a:tc>
                  <a:txBody>
                    <a:bodyPr/>
                    <a:lstStyle/>
                    <a:p>
                      <a:pPr algn="ctr"/>
                      <a:r>
                        <a:rPr lang="en-US" sz="1800" b="1" dirty="0"/>
                        <a:t>3</a:t>
                      </a:r>
                    </a:p>
                  </a:txBody>
                  <a:tcPr anchor="ctr"/>
                </a:tc>
                <a:extLst>
                  <a:ext uri="{0D108BD9-81ED-4DB2-BD59-A6C34878D82A}">
                    <a16:rowId xmlns:a16="http://schemas.microsoft.com/office/drawing/2014/main" val="2412719606"/>
                  </a:ext>
                </a:extLst>
              </a:tr>
              <a:tr h="536596">
                <a:tc>
                  <a:txBody>
                    <a:bodyPr/>
                    <a:lstStyle/>
                    <a:p>
                      <a:pPr algn="ctr"/>
                      <a:r>
                        <a:rPr lang="en-US" sz="1800" b="1" dirty="0"/>
                        <a:t>OE</a:t>
                      </a:r>
                    </a:p>
                  </a:txBody>
                  <a:tcPr anchor="ctr"/>
                </a:tc>
                <a:tc>
                  <a:txBody>
                    <a:bodyPr/>
                    <a:lstStyle/>
                    <a:p>
                      <a:pPr algn="ctr"/>
                      <a:r>
                        <a:rPr lang="en-US" sz="1800" b="1" dirty="0"/>
                        <a:t>55.53</a:t>
                      </a:r>
                    </a:p>
                  </a:txBody>
                  <a:tcPr anchor="ctr"/>
                </a:tc>
                <a:tc>
                  <a:txBody>
                    <a:bodyPr/>
                    <a:lstStyle/>
                    <a:p>
                      <a:pPr algn="ctr"/>
                      <a:r>
                        <a:rPr lang="en-US" sz="1800" b="1" dirty="0"/>
                        <a:t>41.27</a:t>
                      </a:r>
                    </a:p>
                  </a:txBody>
                  <a:tcPr anchor="ctr"/>
                </a:tc>
                <a:tc>
                  <a:txBody>
                    <a:bodyPr/>
                    <a:lstStyle/>
                    <a:p>
                      <a:pPr algn="ctr"/>
                      <a:r>
                        <a:rPr lang="en-US" sz="1800" b="1" dirty="0"/>
                        <a:t>67.49</a:t>
                      </a:r>
                    </a:p>
                  </a:txBody>
                  <a:tcPr anchor="ctr"/>
                </a:tc>
                <a:tc>
                  <a:txBody>
                    <a:bodyPr/>
                    <a:lstStyle/>
                    <a:p>
                      <a:pPr algn="ctr"/>
                      <a:r>
                        <a:rPr lang="en-US" sz="1800" b="1" dirty="0"/>
                        <a:t>4</a:t>
                      </a:r>
                    </a:p>
                  </a:txBody>
                  <a:tcPr anchor="ctr"/>
                </a:tc>
                <a:extLst>
                  <a:ext uri="{0D108BD9-81ED-4DB2-BD59-A6C34878D82A}">
                    <a16:rowId xmlns:a16="http://schemas.microsoft.com/office/drawing/2014/main" val="3593335748"/>
                  </a:ext>
                </a:extLst>
              </a:tr>
              <a:tr h="536596">
                <a:tc>
                  <a:txBody>
                    <a:bodyPr/>
                    <a:lstStyle/>
                    <a:p>
                      <a:pPr algn="ctr"/>
                      <a:r>
                        <a:rPr lang="en-US" sz="1800" b="1" dirty="0">
                          <a:solidFill>
                            <a:srgbClr val="FF0000"/>
                          </a:solidFill>
                        </a:rPr>
                        <a:t>Nonlinear</a:t>
                      </a:r>
                    </a:p>
                  </a:txBody>
                  <a:tcPr anchor="ctr"/>
                </a:tc>
                <a:tc>
                  <a:txBody>
                    <a:bodyPr/>
                    <a:lstStyle/>
                    <a:p>
                      <a:pPr algn="ctr"/>
                      <a:r>
                        <a:rPr lang="en-US" sz="1800" b="1" dirty="0">
                          <a:solidFill>
                            <a:srgbClr val="FF0000"/>
                          </a:solidFill>
                        </a:rPr>
                        <a:t>79.06</a:t>
                      </a:r>
                    </a:p>
                  </a:txBody>
                  <a:tcPr anchor="ctr"/>
                </a:tc>
                <a:tc>
                  <a:txBody>
                    <a:bodyPr/>
                    <a:lstStyle/>
                    <a:p>
                      <a:pPr algn="ctr"/>
                      <a:r>
                        <a:rPr lang="en-US" sz="1800" b="1" dirty="0">
                          <a:solidFill>
                            <a:srgbClr val="FF0000"/>
                          </a:solidFill>
                        </a:rPr>
                        <a:t>76.99</a:t>
                      </a:r>
                    </a:p>
                  </a:txBody>
                  <a:tcPr anchor="ctr"/>
                </a:tc>
                <a:tc>
                  <a:txBody>
                    <a:bodyPr/>
                    <a:lstStyle/>
                    <a:p>
                      <a:pPr algn="ctr"/>
                      <a:r>
                        <a:rPr lang="en-US" sz="1800" b="1" dirty="0">
                          <a:solidFill>
                            <a:srgbClr val="FF0000"/>
                          </a:solidFill>
                        </a:rPr>
                        <a:t>75.82</a:t>
                      </a:r>
                    </a:p>
                  </a:txBody>
                  <a:tcPr anchor="ctr"/>
                </a:tc>
                <a:tc>
                  <a:txBody>
                    <a:bodyPr/>
                    <a:lstStyle/>
                    <a:p>
                      <a:pPr algn="ctr"/>
                      <a:r>
                        <a:rPr lang="en-US" sz="1800" b="1" dirty="0">
                          <a:solidFill>
                            <a:srgbClr val="FF0000"/>
                          </a:solidFill>
                        </a:rPr>
                        <a:t>1</a:t>
                      </a:r>
                    </a:p>
                  </a:txBody>
                  <a:tcPr anchor="ctr"/>
                </a:tc>
                <a:extLst>
                  <a:ext uri="{0D108BD9-81ED-4DB2-BD59-A6C34878D82A}">
                    <a16:rowId xmlns:a16="http://schemas.microsoft.com/office/drawing/2014/main" val="4263946168"/>
                  </a:ext>
                </a:extLst>
              </a:tr>
            </a:tbl>
          </a:graphicData>
        </a:graphic>
      </p:graphicFrame>
    </p:spTree>
    <p:extLst>
      <p:ext uri="{BB962C8B-B14F-4D97-AF65-F5344CB8AC3E}">
        <p14:creationId xmlns:p14="http://schemas.microsoft.com/office/powerpoint/2010/main" val="1891210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373;p11"/>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27" name="Google Shape;374;p11"/>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04</a:t>
            </a:r>
            <a:endParaRPr dirty="0"/>
          </a:p>
        </p:txBody>
      </p:sp>
      <p:grpSp>
        <p:nvGrpSpPr>
          <p:cNvPr id="29" name="Google Shape;376;p11"/>
          <p:cNvGrpSpPr/>
          <p:nvPr/>
        </p:nvGrpSpPr>
        <p:grpSpPr>
          <a:xfrm rot="-4500000">
            <a:off x="150161" y="436064"/>
            <a:ext cx="578694" cy="563848"/>
            <a:chOff x="956335" y="4967195"/>
            <a:chExt cx="905195" cy="881972"/>
          </a:xfrm>
        </p:grpSpPr>
        <p:sp>
          <p:nvSpPr>
            <p:cNvPr id="30" name="Google Shape;377;p11"/>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31" name="Google Shape;378;p11"/>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sp>
        <p:nvSpPr>
          <p:cNvPr id="7" name="Google Shape;375;p11">
            <a:extLst>
              <a:ext uri="{FF2B5EF4-FFF2-40B4-BE49-F238E27FC236}">
                <a16:creationId xmlns:a16="http://schemas.microsoft.com/office/drawing/2014/main" id="{4DFB2B92-6015-40E8-BA07-869D141840C9}"/>
              </a:ext>
            </a:extLst>
          </p:cNvPr>
          <p:cNvSpPr txBox="1"/>
          <p:nvPr/>
        </p:nvSpPr>
        <p:spPr>
          <a:xfrm>
            <a:off x="1402303" y="460313"/>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System identification TF methods</a:t>
            </a:r>
          </a:p>
        </p:txBody>
      </p:sp>
      <p:graphicFrame>
        <p:nvGraphicFramePr>
          <p:cNvPr id="2" name="Table 2">
            <a:extLst>
              <a:ext uri="{FF2B5EF4-FFF2-40B4-BE49-F238E27FC236}">
                <a16:creationId xmlns:a16="http://schemas.microsoft.com/office/drawing/2014/main" id="{3BFF6D03-F6F4-4516-8AA6-BFB7CE4F5C88}"/>
              </a:ext>
            </a:extLst>
          </p:cNvPr>
          <p:cNvGraphicFramePr>
            <a:graphicFrameLocks noGrp="1"/>
          </p:cNvGraphicFramePr>
          <p:nvPr>
            <p:extLst>
              <p:ext uri="{D42A27DB-BD31-4B8C-83A1-F6EECF244321}">
                <p14:modId xmlns:p14="http://schemas.microsoft.com/office/powerpoint/2010/main" val="2641608302"/>
              </p:ext>
            </p:extLst>
          </p:nvPr>
        </p:nvGraphicFramePr>
        <p:xfrm>
          <a:off x="1173370" y="2389439"/>
          <a:ext cx="9845260" cy="3819403"/>
        </p:xfrm>
        <a:graphic>
          <a:graphicData uri="http://schemas.openxmlformats.org/drawingml/2006/table">
            <a:tbl>
              <a:tblPr firstRow="1" bandRow="1">
                <a:tableStyleId>{5C22544A-7EE6-4342-B048-85BDC9FD1C3A}</a:tableStyleId>
              </a:tblPr>
              <a:tblGrid>
                <a:gridCol w="2461315">
                  <a:extLst>
                    <a:ext uri="{9D8B030D-6E8A-4147-A177-3AD203B41FA5}">
                      <a16:colId xmlns:a16="http://schemas.microsoft.com/office/drawing/2014/main" val="4204673096"/>
                    </a:ext>
                  </a:extLst>
                </a:gridCol>
                <a:gridCol w="2461315">
                  <a:extLst>
                    <a:ext uri="{9D8B030D-6E8A-4147-A177-3AD203B41FA5}">
                      <a16:colId xmlns:a16="http://schemas.microsoft.com/office/drawing/2014/main" val="999969427"/>
                    </a:ext>
                  </a:extLst>
                </a:gridCol>
                <a:gridCol w="2461315">
                  <a:extLst>
                    <a:ext uri="{9D8B030D-6E8A-4147-A177-3AD203B41FA5}">
                      <a16:colId xmlns:a16="http://schemas.microsoft.com/office/drawing/2014/main" val="3456571776"/>
                    </a:ext>
                  </a:extLst>
                </a:gridCol>
                <a:gridCol w="2461315">
                  <a:extLst>
                    <a:ext uri="{9D8B030D-6E8A-4147-A177-3AD203B41FA5}">
                      <a16:colId xmlns:a16="http://schemas.microsoft.com/office/drawing/2014/main" val="3418607062"/>
                    </a:ext>
                  </a:extLst>
                </a:gridCol>
              </a:tblGrid>
              <a:tr h="545629">
                <a:tc rowSpan="2">
                  <a:txBody>
                    <a:bodyPr/>
                    <a:lstStyle/>
                    <a:p>
                      <a:pPr algn="ctr"/>
                      <a:r>
                        <a:rPr lang="en-US" sz="1800" b="1" dirty="0"/>
                        <a:t>Models</a:t>
                      </a:r>
                    </a:p>
                  </a:txBody>
                  <a:tcPr anchor="ctr"/>
                </a:tc>
                <a:tc>
                  <a:txBody>
                    <a:bodyPr/>
                    <a:lstStyle/>
                    <a:p>
                      <a:pPr algn="ctr"/>
                      <a:r>
                        <a:rPr lang="en-US" sz="1800" b="1" dirty="0"/>
                        <a:t>Blade #1</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Blade #2</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Blade #3</a:t>
                      </a:r>
                    </a:p>
                  </a:txBody>
                  <a:tcPr anchor="ctr"/>
                </a:tc>
                <a:extLst>
                  <a:ext uri="{0D108BD9-81ED-4DB2-BD59-A6C34878D82A}">
                    <a16:rowId xmlns:a16="http://schemas.microsoft.com/office/drawing/2014/main" val="2585918934"/>
                  </a:ext>
                </a:extLst>
              </a:tr>
              <a:tr h="545629">
                <a:tc vMerge="1">
                  <a:txBody>
                    <a:bodyPr/>
                    <a:lstStyle/>
                    <a:p>
                      <a:endParaRPr lang="en-US" dirty="0"/>
                    </a:p>
                  </a:txBody>
                  <a:tcPr/>
                </a:tc>
                <a:tc>
                  <a:txBody>
                    <a:bodyPr/>
                    <a:lstStyle/>
                    <a:p>
                      <a:pPr algn="ctr"/>
                      <a:r>
                        <a:rPr lang="en-US" sz="1800" b="1" dirty="0"/>
                        <a:t>(healthy)</a:t>
                      </a:r>
                    </a:p>
                  </a:txBody>
                  <a:tcPr anchor="ctr"/>
                </a:tc>
                <a:tc>
                  <a:txBody>
                    <a:bodyPr/>
                    <a:lstStyle/>
                    <a:p>
                      <a:pPr algn="ctr"/>
                      <a:r>
                        <a:rPr lang="en-US" sz="1800" b="1" dirty="0"/>
                        <a:t>(defective)</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(defective)</a:t>
                      </a:r>
                    </a:p>
                  </a:txBody>
                  <a:tcPr anchor="ctr"/>
                </a:tc>
                <a:extLst>
                  <a:ext uri="{0D108BD9-81ED-4DB2-BD59-A6C34878D82A}">
                    <a16:rowId xmlns:a16="http://schemas.microsoft.com/office/drawing/2014/main" val="2445061471"/>
                  </a:ext>
                </a:extLst>
              </a:tr>
              <a:tr h="545629">
                <a:tc>
                  <a:txBody>
                    <a:bodyPr/>
                    <a:lstStyle/>
                    <a:p>
                      <a:pPr algn="ctr"/>
                      <a:r>
                        <a:rPr lang="en-US" sz="1800" b="1" dirty="0">
                          <a:solidFill>
                            <a:srgbClr val="FF0000"/>
                          </a:solidFill>
                        </a:rPr>
                        <a:t>Nonlinear</a:t>
                      </a:r>
                    </a:p>
                  </a:txBody>
                  <a:tcPr anchor="ctr"/>
                </a:tc>
                <a:tc>
                  <a:txBody>
                    <a:bodyPr/>
                    <a:lstStyle/>
                    <a:p>
                      <a:pPr algn="ctr"/>
                      <a:r>
                        <a:rPr lang="en-US" sz="1800" b="1" dirty="0">
                          <a:solidFill>
                            <a:srgbClr val="FF0000"/>
                          </a:solidFill>
                        </a:rPr>
                        <a:t>0.958</a:t>
                      </a:r>
                      <a:r>
                        <a:rPr lang="en-US" altLang="zh-CN" sz="1800" b="1" dirty="0">
                          <a:solidFill>
                            <a:srgbClr val="FF0000"/>
                          </a:solidFill>
                        </a:rPr>
                        <a:t>±</a:t>
                      </a:r>
                      <a:r>
                        <a:rPr lang="en-US" sz="1800" b="1" dirty="0">
                          <a:solidFill>
                            <a:srgbClr val="FF0000"/>
                          </a:solidFill>
                        </a:rPr>
                        <a:t>0.087</a:t>
                      </a:r>
                    </a:p>
                  </a:txBody>
                  <a:tcPr anchor="ctr"/>
                </a:tc>
                <a:tc>
                  <a:txBody>
                    <a:bodyPr/>
                    <a:lstStyle/>
                    <a:p>
                      <a:pPr algn="ctr"/>
                      <a:r>
                        <a:rPr lang="en-US" sz="1800" b="1" dirty="0">
                          <a:solidFill>
                            <a:srgbClr val="FF0000"/>
                          </a:solidFill>
                        </a:rPr>
                        <a:t>0.588</a:t>
                      </a:r>
                      <a:r>
                        <a:rPr lang="en-US" altLang="zh-CN" sz="1800" b="1" dirty="0">
                          <a:solidFill>
                            <a:srgbClr val="FF0000"/>
                          </a:solidFill>
                        </a:rPr>
                        <a:t>±</a:t>
                      </a:r>
                      <a:r>
                        <a:rPr lang="en-US" sz="1800" b="1" dirty="0">
                          <a:solidFill>
                            <a:srgbClr val="FF0000"/>
                          </a:solidFill>
                        </a:rPr>
                        <a:t>0.071</a:t>
                      </a:r>
                    </a:p>
                  </a:txBody>
                  <a:tcPr anchor="ctr"/>
                </a:tc>
                <a:tc>
                  <a:txBody>
                    <a:bodyPr/>
                    <a:lstStyle/>
                    <a:p>
                      <a:pPr algn="ctr"/>
                      <a:r>
                        <a:rPr lang="en-US" sz="1800" b="1" dirty="0">
                          <a:solidFill>
                            <a:srgbClr val="FF0000"/>
                          </a:solidFill>
                        </a:rPr>
                        <a:t>0.391</a:t>
                      </a:r>
                      <a:r>
                        <a:rPr lang="en-US" altLang="zh-CN" sz="1800" b="1" dirty="0">
                          <a:solidFill>
                            <a:srgbClr val="FF0000"/>
                          </a:solidFill>
                        </a:rPr>
                        <a:t>±</a:t>
                      </a:r>
                      <a:r>
                        <a:rPr lang="en-US" sz="1800" b="1" dirty="0">
                          <a:solidFill>
                            <a:srgbClr val="FF0000"/>
                          </a:solidFill>
                        </a:rPr>
                        <a:t>0.093</a:t>
                      </a:r>
                    </a:p>
                  </a:txBody>
                  <a:tcPr anchor="ctr"/>
                </a:tc>
                <a:extLst>
                  <a:ext uri="{0D108BD9-81ED-4DB2-BD59-A6C34878D82A}">
                    <a16:rowId xmlns:a16="http://schemas.microsoft.com/office/drawing/2014/main" val="429911819"/>
                  </a:ext>
                </a:extLst>
              </a:tr>
              <a:tr h="545629">
                <a:tc>
                  <a:txBody>
                    <a:bodyPr/>
                    <a:lstStyle/>
                    <a:p>
                      <a:pPr algn="ctr"/>
                      <a:r>
                        <a:rPr lang="en-US" sz="1800" b="1" dirty="0"/>
                        <a:t>ARMAX</a:t>
                      </a:r>
                    </a:p>
                  </a:txBody>
                  <a:tcPr anchor="ctr"/>
                </a:tc>
                <a:tc>
                  <a:txBody>
                    <a:bodyPr/>
                    <a:lstStyle/>
                    <a:p>
                      <a:pPr algn="ctr"/>
                      <a:r>
                        <a:rPr lang="en-US" sz="1800" b="1" dirty="0"/>
                        <a:t>0.935</a:t>
                      </a:r>
                      <a:r>
                        <a:rPr lang="en-US" altLang="zh-CN" sz="1800" b="1" dirty="0"/>
                        <a:t>±</a:t>
                      </a:r>
                      <a:r>
                        <a:rPr lang="en-US" sz="1800" b="1" dirty="0"/>
                        <a:t>0.022</a:t>
                      </a:r>
                    </a:p>
                  </a:txBody>
                  <a:tcPr anchor="ctr"/>
                </a:tc>
                <a:tc>
                  <a:txBody>
                    <a:bodyPr/>
                    <a:lstStyle/>
                    <a:p>
                      <a:pPr algn="ctr"/>
                      <a:r>
                        <a:rPr lang="en-US" sz="1800" b="1" dirty="0"/>
                        <a:t>0.735</a:t>
                      </a:r>
                      <a:r>
                        <a:rPr lang="en-US" altLang="zh-CN" sz="1800" b="1" dirty="0"/>
                        <a:t>±</a:t>
                      </a:r>
                      <a:r>
                        <a:rPr lang="en-US" sz="1800" b="1" dirty="0"/>
                        <a:t>0.019</a:t>
                      </a:r>
                    </a:p>
                  </a:txBody>
                  <a:tcPr anchor="ctr"/>
                </a:tc>
                <a:tc>
                  <a:txBody>
                    <a:bodyPr/>
                    <a:lstStyle/>
                    <a:p>
                      <a:pPr algn="ctr"/>
                      <a:r>
                        <a:rPr lang="en-US" sz="1800" b="1" dirty="0"/>
                        <a:t>0.612</a:t>
                      </a:r>
                      <a:r>
                        <a:rPr lang="en-US" altLang="zh-CN" sz="1800" b="1" dirty="0"/>
                        <a:t>±</a:t>
                      </a:r>
                      <a:r>
                        <a:rPr lang="en-US" sz="1800" b="1" dirty="0"/>
                        <a:t>0.067</a:t>
                      </a:r>
                    </a:p>
                  </a:txBody>
                  <a:tcPr anchor="ctr"/>
                </a:tc>
                <a:extLst>
                  <a:ext uri="{0D108BD9-81ED-4DB2-BD59-A6C34878D82A}">
                    <a16:rowId xmlns:a16="http://schemas.microsoft.com/office/drawing/2014/main" val="1801864815"/>
                  </a:ext>
                </a:extLst>
              </a:tr>
              <a:tr h="545629">
                <a:tc>
                  <a:txBody>
                    <a:bodyPr/>
                    <a:lstStyle/>
                    <a:p>
                      <a:pPr algn="ctr"/>
                      <a:r>
                        <a:rPr lang="en-US" sz="1800" b="1" dirty="0"/>
                        <a:t>OE</a:t>
                      </a:r>
                    </a:p>
                  </a:txBody>
                  <a:tcPr anchor="ctr"/>
                </a:tc>
                <a:tc>
                  <a:txBody>
                    <a:bodyPr/>
                    <a:lstStyle/>
                    <a:p>
                      <a:pPr algn="ctr"/>
                      <a:r>
                        <a:rPr lang="en-US" sz="1800" b="1" dirty="0"/>
                        <a:t>0.877</a:t>
                      </a:r>
                      <a:r>
                        <a:rPr lang="en-US" altLang="zh-CN" sz="1800" b="1" dirty="0"/>
                        <a:t>±</a:t>
                      </a:r>
                      <a:r>
                        <a:rPr lang="en-US" sz="1800" b="1" dirty="0"/>
                        <a:t>0.041</a:t>
                      </a:r>
                    </a:p>
                  </a:txBody>
                  <a:tcPr anchor="ctr"/>
                </a:tc>
                <a:tc>
                  <a:txBody>
                    <a:bodyPr/>
                    <a:lstStyle/>
                    <a:p>
                      <a:pPr algn="ctr"/>
                      <a:r>
                        <a:rPr lang="en-US" sz="1800" b="1" dirty="0"/>
                        <a:t>0.660</a:t>
                      </a:r>
                      <a:r>
                        <a:rPr lang="en-US" altLang="zh-CN" sz="1800" b="1" dirty="0"/>
                        <a:t>±</a:t>
                      </a:r>
                      <a:r>
                        <a:rPr lang="en-US" sz="1800" b="1" dirty="0"/>
                        <a:t>0.062</a:t>
                      </a:r>
                    </a:p>
                  </a:txBody>
                  <a:tcPr anchor="ctr"/>
                </a:tc>
                <a:tc>
                  <a:txBody>
                    <a:bodyPr/>
                    <a:lstStyle/>
                    <a:p>
                      <a:pPr algn="ctr"/>
                      <a:r>
                        <a:rPr lang="en-US" sz="1800" b="1" dirty="0"/>
                        <a:t>0.538</a:t>
                      </a:r>
                      <a:r>
                        <a:rPr lang="en-US" altLang="zh-CN" sz="1800" b="1" dirty="0"/>
                        <a:t>±</a:t>
                      </a:r>
                      <a:r>
                        <a:rPr lang="en-US" sz="1800" b="1" dirty="0"/>
                        <a:t>0.017</a:t>
                      </a:r>
                    </a:p>
                  </a:txBody>
                  <a:tcPr anchor="ctr"/>
                </a:tc>
                <a:extLst>
                  <a:ext uri="{0D108BD9-81ED-4DB2-BD59-A6C34878D82A}">
                    <a16:rowId xmlns:a16="http://schemas.microsoft.com/office/drawing/2014/main" val="966890355"/>
                  </a:ext>
                </a:extLst>
              </a:tr>
              <a:tr h="545629">
                <a:tc>
                  <a:txBody>
                    <a:bodyPr/>
                    <a:lstStyle/>
                    <a:p>
                      <a:pPr algn="ctr"/>
                      <a:r>
                        <a:rPr lang="en-US" sz="1800" b="1" dirty="0"/>
                        <a:t>ARX</a:t>
                      </a:r>
                    </a:p>
                  </a:txBody>
                  <a:tcPr anchor="ctr"/>
                </a:tc>
                <a:tc>
                  <a:txBody>
                    <a:bodyPr/>
                    <a:lstStyle/>
                    <a:p>
                      <a:pPr algn="ctr"/>
                      <a:r>
                        <a:rPr lang="en-US" sz="1800" b="1" dirty="0"/>
                        <a:t>0.962</a:t>
                      </a:r>
                      <a:r>
                        <a:rPr lang="en-US" altLang="zh-CN" sz="1800" b="1" dirty="0"/>
                        <a:t>±</a:t>
                      </a:r>
                      <a:r>
                        <a:rPr lang="en-US" sz="1800" b="1" dirty="0"/>
                        <a:t>0.047</a:t>
                      </a:r>
                    </a:p>
                  </a:txBody>
                  <a:tcPr anchor="ctr"/>
                </a:tc>
                <a:tc>
                  <a:txBody>
                    <a:bodyPr/>
                    <a:lstStyle/>
                    <a:p>
                      <a:pPr algn="ctr"/>
                      <a:r>
                        <a:rPr lang="en-US" sz="1800" b="1" dirty="0"/>
                        <a:t>0.747</a:t>
                      </a:r>
                      <a:r>
                        <a:rPr lang="en-US" altLang="zh-CN" sz="1800" b="1" dirty="0"/>
                        <a:t>±</a:t>
                      </a:r>
                      <a:r>
                        <a:rPr lang="en-US" sz="1800" b="1" dirty="0"/>
                        <a:t>0.021</a:t>
                      </a:r>
                    </a:p>
                  </a:txBody>
                  <a:tcPr anchor="ctr"/>
                </a:tc>
                <a:tc>
                  <a:txBody>
                    <a:bodyPr/>
                    <a:lstStyle/>
                    <a:p>
                      <a:pPr algn="ctr"/>
                      <a:r>
                        <a:rPr lang="en-US" sz="1800" b="1" dirty="0"/>
                        <a:t>0.555</a:t>
                      </a:r>
                      <a:r>
                        <a:rPr lang="en-US" altLang="zh-CN" sz="1800" b="1" dirty="0"/>
                        <a:t>±</a:t>
                      </a:r>
                      <a:r>
                        <a:rPr lang="en-US" sz="1800" b="1" dirty="0"/>
                        <a:t>0.057</a:t>
                      </a:r>
                    </a:p>
                  </a:txBody>
                  <a:tcPr anchor="ctr"/>
                </a:tc>
                <a:extLst>
                  <a:ext uri="{0D108BD9-81ED-4DB2-BD59-A6C34878D82A}">
                    <a16:rowId xmlns:a16="http://schemas.microsoft.com/office/drawing/2014/main" val="1544557249"/>
                  </a:ext>
                </a:extLst>
              </a:tr>
              <a:tr h="545629">
                <a:tc>
                  <a:txBody>
                    <a:bodyPr/>
                    <a:lstStyle/>
                    <a:p>
                      <a:pPr algn="ctr"/>
                      <a:r>
                        <a:rPr lang="en-US" sz="1800" b="1" dirty="0">
                          <a:solidFill>
                            <a:srgbClr val="FF0000"/>
                          </a:solidFill>
                        </a:rPr>
                        <a:t>Results</a:t>
                      </a:r>
                    </a:p>
                  </a:txBody>
                  <a:tcPr anchor="ctr"/>
                </a:tc>
                <a:tc>
                  <a:txBody>
                    <a:bodyPr/>
                    <a:lstStyle/>
                    <a:p>
                      <a:pPr algn="ctr"/>
                      <a:r>
                        <a:rPr lang="en-US" sz="1800" b="1" dirty="0">
                          <a:solidFill>
                            <a:srgbClr val="FF0000"/>
                          </a:solidFill>
                        </a:rPr>
                        <a:t>Reference</a:t>
                      </a:r>
                    </a:p>
                  </a:txBody>
                  <a:tcPr anchor="ctr"/>
                </a:tc>
                <a:tc>
                  <a:txBody>
                    <a:bodyPr/>
                    <a:lstStyle/>
                    <a:p>
                      <a:pPr algn="ctr"/>
                      <a:r>
                        <a:rPr lang="en-US" sz="1800" b="1" dirty="0">
                          <a:solidFill>
                            <a:srgbClr val="FF0000"/>
                          </a:solidFill>
                        </a:rPr>
                        <a:t>Less damage</a:t>
                      </a:r>
                    </a:p>
                  </a:txBody>
                  <a:tcPr anchor="ctr"/>
                </a:tc>
                <a:tc>
                  <a:txBody>
                    <a:bodyPr/>
                    <a:lstStyle/>
                    <a:p>
                      <a:pPr algn="ctr"/>
                      <a:r>
                        <a:rPr lang="en-US" sz="1800" b="1" dirty="0">
                          <a:solidFill>
                            <a:srgbClr val="FF0000"/>
                          </a:solidFill>
                        </a:rPr>
                        <a:t>Severe damage</a:t>
                      </a:r>
                    </a:p>
                  </a:txBody>
                  <a:tcPr anchor="ctr"/>
                </a:tc>
                <a:extLst>
                  <a:ext uri="{0D108BD9-81ED-4DB2-BD59-A6C34878D82A}">
                    <a16:rowId xmlns:a16="http://schemas.microsoft.com/office/drawing/2014/main" val="314476943"/>
                  </a:ext>
                </a:extLst>
              </a:tr>
            </a:tbl>
          </a:graphicData>
        </a:graphic>
      </p:graphicFrame>
      <p:sp>
        <p:nvSpPr>
          <p:cNvPr id="9" name="TextBox 8">
            <a:extLst>
              <a:ext uri="{FF2B5EF4-FFF2-40B4-BE49-F238E27FC236}">
                <a16:creationId xmlns:a16="http://schemas.microsoft.com/office/drawing/2014/main" id="{CC349E2D-3D56-4BCF-8B3A-2BE96C88034D}"/>
              </a:ext>
            </a:extLst>
          </p:cNvPr>
          <p:cNvSpPr txBox="1"/>
          <p:nvPr/>
        </p:nvSpPr>
        <p:spPr>
          <a:xfrm>
            <a:off x="1910471" y="1689651"/>
            <a:ext cx="9561443" cy="369332"/>
          </a:xfrm>
          <a:prstGeom prst="rect">
            <a:avLst/>
          </a:prstGeom>
          <a:noFill/>
        </p:spPr>
        <p:txBody>
          <a:bodyPr wrap="square" rtlCol="0">
            <a:spAutoFit/>
          </a:bodyPr>
          <a:lstStyle/>
          <a:p>
            <a:r>
              <a:rPr lang="en-US" sz="1800" b="1" dirty="0"/>
              <a:t>Table 3: Mean correlations with mean variations between the three blades</a:t>
            </a:r>
          </a:p>
        </p:txBody>
      </p:sp>
    </p:spTree>
    <p:extLst>
      <p:ext uri="{BB962C8B-B14F-4D97-AF65-F5344CB8AC3E}">
        <p14:creationId xmlns:p14="http://schemas.microsoft.com/office/powerpoint/2010/main" val="83863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p:nvPr/>
        </p:nvSpPr>
        <p:spPr>
          <a:xfrm>
            <a:off x="4038600" y="1508005"/>
            <a:ext cx="4114799" cy="3471499"/>
          </a:xfrm>
          <a:prstGeom prst="rect">
            <a:avLst/>
          </a:prstGeom>
          <a:noFill/>
          <a:ln w="1905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
        <p:nvSpPr>
          <p:cNvPr id="130" name="Google Shape;130;p3"/>
          <p:cNvSpPr txBox="1"/>
          <p:nvPr/>
        </p:nvSpPr>
        <p:spPr>
          <a:xfrm>
            <a:off x="3274217" y="2762886"/>
            <a:ext cx="5643563" cy="545624"/>
          </a:xfrm>
          <a:prstGeom prst="rect">
            <a:avLst/>
          </a:prstGeom>
          <a:solidFill>
            <a:srgbClr val="C75050"/>
          </a:solidFill>
          <a:ln>
            <a:noFill/>
          </a:ln>
        </p:spPr>
        <p:txBody>
          <a:bodyPr spcFirstLastPara="1" wrap="square" lIns="91425" tIns="45700" rIns="91425" bIns="45700" anchor="t" anchorCtr="0">
            <a:noAutofit/>
          </a:bodyPr>
          <a:lstStyle/>
          <a:p>
            <a:pPr algn="ctr">
              <a:lnSpc>
                <a:spcPct val="130000"/>
              </a:lnSpc>
            </a:pPr>
            <a:endParaRPr sz="1600">
              <a:solidFill>
                <a:srgbClr val="282728"/>
              </a:solidFill>
              <a:latin typeface="Pacifico"/>
              <a:ea typeface="Pacifico"/>
              <a:cs typeface="Pacifico"/>
              <a:sym typeface="Pacifico"/>
            </a:endParaRPr>
          </a:p>
        </p:txBody>
      </p:sp>
      <p:sp>
        <p:nvSpPr>
          <p:cNvPr id="133" name="Google Shape;133;p3"/>
          <p:cNvSpPr txBox="1"/>
          <p:nvPr/>
        </p:nvSpPr>
        <p:spPr>
          <a:xfrm>
            <a:off x="4768370" y="2662220"/>
            <a:ext cx="2700753" cy="646290"/>
          </a:xfrm>
          <a:prstGeom prst="rect">
            <a:avLst/>
          </a:prstGeom>
          <a:noFill/>
          <a:ln>
            <a:noFill/>
          </a:ln>
        </p:spPr>
        <p:txBody>
          <a:bodyPr spcFirstLastPara="1" wrap="square" lIns="91425" tIns="45700" rIns="91425" bIns="45700" anchor="t" anchorCtr="0">
            <a:spAutoFit/>
          </a:bodyPr>
          <a:lstStyle/>
          <a:p>
            <a:pPr algn="ctr">
              <a:lnSpc>
                <a:spcPct val="150000"/>
              </a:lnSpc>
            </a:pPr>
            <a:r>
              <a:rPr lang="en-US" sz="2400" b="1" dirty="0">
                <a:solidFill>
                  <a:schemeClr val="lt1"/>
                </a:solidFill>
                <a:latin typeface="Garamond"/>
                <a:ea typeface="Garamond"/>
                <a:cs typeface="Garamond"/>
                <a:sym typeface="Garamond"/>
              </a:rPr>
              <a:t>Introduction</a:t>
            </a:r>
            <a:endParaRPr sz="2400" b="1" dirty="0">
              <a:solidFill>
                <a:schemeClr val="lt1"/>
              </a:solidFill>
              <a:latin typeface="Garamond"/>
              <a:ea typeface="Garamond"/>
              <a:cs typeface="Garamond"/>
              <a:sym typeface="Garamond"/>
            </a:endParaRPr>
          </a:p>
        </p:txBody>
      </p:sp>
      <p:sp>
        <p:nvSpPr>
          <p:cNvPr id="134" name="Google Shape;134;p3"/>
          <p:cNvSpPr txBox="1"/>
          <p:nvPr/>
        </p:nvSpPr>
        <p:spPr>
          <a:xfrm>
            <a:off x="4202903" y="1781503"/>
            <a:ext cx="3786188" cy="70788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3F3F3F"/>
                </a:solidFill>
                <a:latin typeface="Garamond"/>
                <a:ea typeface="Garamond"/>
                <a:cs typeface="Garamond"/>
                <a:sym typeface="Garamond"/>
              </a:rPr>
              <a:t>PART   ONE</a:t>
            </a:r>
            <a:endParaRPr sz="4000" b="1" dirty="0">
              <a:solidFill>
                <a:srgbClr val="3F3F3F"/>
              </a:solidFill>
              <a:latin typeface="Garamond"/>
              <a:ea typeface="Garamond"/>
              <a:cs typeface="Garamond"/>
              <a:sym typeface="Garamond"/>
            </a:endParaRPr>
          </a:p>
        </p:txBody>
      </p:sp>
      <p:sp>
        <p:nvSpPr>
          <p:cNvPr id="135" name="Google Shape;135;p3"/>
          <p:cNvSpPr/>
          <p:nvPr/>
        </p:nvSpPr>
        <p:spPr>
          <a:xfrm>
            <a:off x="4722872" y="3435668"/>
            <a:ext cx="2746251" cy="1338788"/>
          </a:xfrm>
          <a:prstGeom prst="rect">
            <a:avLst/>
          </a:prstGeom>
          <a:noFill/>
          <a:ln>
            <a:noFill/>
          </a:ln>
        </p:spPr>
        <p:txBody>
          <a:bodyPr spcFirstLastPara="1" wrap="square" lIns="91425" tIns="45700" rIns="91425" bIns="45700" anchor="t" anchorCtr="0">
            <a:spAutoFit/>
          </a:bodyPr>
          <a:lstStyle/>
          <a:p>
            <a:pPr marL="285750" lvl="0" indent="-285750">
              <a:lnSpc>
                <a:spcPct val="150000"/>
              </a:lnSpc>
              <a:buFont typeface="Arial" panose="020B0604020202020204" pitchFamily="34" charset="0"/>
              <a:buChar char="•"/>
            </a:pPr>
            <a:r>
              <a:rPr lang="en-US" sz="1800" b="1" dirty="0">
                <a:solidFill>
                  <a:srgbClr val="3F3F3F"/>
                </a:solidFill>
                <a:latin typeface="Arial" pitchFamily="34" charset="0"/>
                <a:ea typeface="Garamond"/>
                <a:cs typeface="Arial" pitchFamily="34" charset="0"/>
                <a:sym typeface="Garamond"/>
              </a:rPr>
              <a:t>Project background</a:t>
            </a:r>
          </a:p>
          <a:p>
            <a:pPr marL="285750" lvl="0" indent="-285750">
              <a:lnSpc>
                <a:spcPct val="150000"/>
              </a:lnSpc>
              <a:buFont typeface="Arial" panose="020B0604020202020204" pitchFamily="34" charset="0"/>
              <a:buChar char="•"/>
            </a:pPr>
            <a:r>
              <a:rPr lang="en-US" sz="1800" b="1" dirty="0">
                <a:solidFill>
                  <a:srgbClr val="3F3F3F"/>
                </a:solidFill>
                <a:latin typeface="Arial" pitchFamily="34" charset="0"/>
                <a:ea typeface="Garamond"/>
                <a:cs typeface="Arial" pitchFamily="34" charset="0"/>
                <a:sym typeface="Garamond"/>
              </a:rPr>
              <a:t>Aim and objectives</a:t>
            </a:r>
          </a:p>
          <a:p>
            <a:pPr marL="285750" lvl="0" indent="-285750">
              <a:lnSpc>
                <a:spcPct val="150000"/>
              </a:lnSpc>
              <a:buFont typeface="Arial" panose="020B0604020202020204" pitchFamily="34" charset="0"/>
              <a:buChar char="•"/>
            </a:pPr>
            <a:r>
              <a:rPr lang="en-US" sz="1800" b="1" dirty="0">
                <a:solidFill>
                  <a:srgbClr val="3F3F3F"/>
                </a:solidFill>
                <a:latin typeface="Arial" pitchFamily="34" charset="0"/>
                <a:ea typeface="Garamond"/>
                <a:cs typeface="Arial" pitchFamily="34" charset="0"/>
                <a:sym typeface="Garamond"/>
              </a:rPr>
              <a:t>Contributions</a:t>
            </a:r>
            <a:endParaRPr sz="1800" b="1" dirty="0">
              <a:solidFill>
                <a:srgbClr val="3F3F3F"/>
              </a:solidFill>
              <a:latin typeface="Arial" pitchFamily="34" charset="0"/>
              <a:ea typeface="Garamond"/>
              <a:cs typeface="Arial" pitchFamily="34" charset="0"/>
              <a:sym typeface="Garamond"/>
            </a:endParaRPr>
          </a:p>
        </p:txBody>
      </p:sp>
      <p:sp>
        <p:nvSpPr>
          <p:cNvPr id="19" name="Google Shape;193;p6"/>
          <p:cNvSpPr/>
          <p:nvPr/>
        </p:nvSpPr>
        <p:spPr>
          <a:xfrm>
            <a:off x="5138701" y="6626004"/>
            <a:ext cx="1914597" cy="231996"/>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Tree>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2"/>
          <p:cNvSpPr/>
          <p:nvPr/>
        </p:nvSpPr>
        <p:spPr>
          <a:xfrm>
            <a:off x="4038597" y="1540095"/>
            <a:ext cx="4114799" cy="2626152"/>
          </a:xfrm>
          <a:prstGeom prst="rect">
            <a:avLst/>
          </a:prstGeom>
          <a:noFill/>
          <a:ln w="1905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
        <p:nvSpPr>
          <p:cNvPr id="385" name="Google Shape;385;p12"/>
          <p:cNvSpPr txBox="1"/>
          <p:nvPr/>
        </p:nvSpPr>
        <p:spPr>
          <a:xfrm>
            <a:off x="3274212" y="2944839"/>
            <a:ext cx="5643563" cy="545624"/>
          </a:xfrm>
          <a:prstGeom prst="rect">
            <a:avLst/>
          </a:prstGeom>
          <a:solidFill>
            <a:srgbClr val="C75050"/>
          </a:solidFill>
          <a:ln>
            <a:noFill/>
          </a:ln>
        </p:spPr>
        <p:txBody>
          <a:bodyPr spcFirstLastPara="1" wrap="square" lIns="91425" tIns="45700" rIns="91425" bIns="45700" anchor="t" anchorCtr="0">
            <a:noAutofit/>
          </a:bodyPr>
          <a:lstStyle/>
          <a:p>
            <a:pPr algn="ctr">
              <a:lnSpc>
                <a:spcPct val="130000"/>
              </a:lnSpc>
            </a:pPr>
            <a:endParaRPr sz="1600">
              <a:solidFill>
                <a:srgbClr val="282728"/>
              </a:solidFill>
              <a:latin typeface="Pacifico"/>
              <a:ea typeface="Pacifico"/>
              <a:cs typeface="Pacifico"/>
              <a:sym typeface="Pacifico"/>
            </a:endParaRPr>
          </a:p>
        </p:txBody>
      </p:sp>
      <p:sp>
        <p:nvSpPr>
          <p:cNvPr id="386" name="Google Shape;386;p12"/>
          <p:cNvSpPr/>
          <p:nvPr/>
        </p:nvSpPr>
        <p:spPr>
          <a:xfrm>
            <a:off x="5138701" y="6626004"/>
            <a:ext cx="1914597" cy="231996"/>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
        <p:nvSpPr>
          <p:cNvPr id="388" name="Google Shape;388;p12"/>
          <p:cNvSpPr txBox="1"/>
          <p:nvPr/>
        </p:nvSpPr>
        <p:spPr>
          <a:xfrm>
            <a:off x="3692945" y="2857817"/>
            <a:ext cx="4806096" cy="646290"/>
          </a:xfrm>
          <a:prstGeom prst="rect">
            <a:avLst/>
          </a:prstGeom>
          <a:noFill/>
          <a:ln>
            <a:noFill/>
          </a:ln>
        </p:spPr>
        <p:txBody>
          <a:bodyPr spcFirstLastPara="1" wrap="square" lIns="91425" tIns="45700" rIns="91425" bIns="45700" anchor="t" anchorCtr="0">
            <a:spAutoFit/>
          </a:bodyPr>
          <a:lstStyle/>
          <a:p>
            <a:pPr algn="ctr">
              <a:lnSpc>
                <a:spcPct val="150000"/>
              </a:lnSpc>
            </a:pPr>
            <a:r>
              <a:rPr lang="en-US" sz="2400" b="1" dirty="0">
                <a:solidFill>
                  <a:schemeClr val="lt1"/>
                </a:solidFill>
                <a:latin typeface="Garamond"/>
                <a:ea typeface="Garamond"/>
                <a:cs typeface="Garamond"/>
                <a:sym typeface="Garamond"/>
              </a:rPr>
              <a:t>Conclusions</a:t>
            </a:r>
            <a:endParaRPr b="1" dirty="0"/>
          </a:p>
        </p:txBody>
      </p:sp>
      <p:sp>
        <p:nvSpPr>
          <p:cNvPr id="389" name="Google Shape;389;p12"/>
          <p:cNvSpPr txBox="1"/>
          <p:nvPr/>
        </p:nvSpPr>
        <p:spPr>
          <a:xfrm>
            <a:off x="3478999" y="1983869"/>
            <a:ext cx="5233987" cy="70788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3F3F3F"/>
                </a:solidFill>
                <a:latin typeface="Garamond"/>
                <a:ea typeface="Garamond"/>
                <a:cs typeface="Garamond"/>
                <a:sym typeface="Garamond"/>
              </a:rPr>
              <a:t>PART   FIVE</a:t>
            </a:r>
            <a:endParaRPr sz="4000" b="1" dirty="0">
              <a:solidFill>
                <a:srgbClr val="3F3F3F"/>
              </a:solidFill>
              <a:latin typeface="Garamond"/>
              <a:ea typeface="Garamond"/>
              <a:cs typeface="Garamond"/>
              <a:sym typeface="Garamond"/>
            </a:endParaRPr>
          </a:p>
        </p:txBody>
      </p:sp>
    </p:spTree>
    <p:extLst>
      <p:ext uri="{BB962C8B-B14F-4D97-AF65-F5344CB8AC3E}">
        <p14:creationId xmlns:p14="http://schemas.microsoft.com/office/powerpoint/2010/main" val="2045018560"/>
      </p:ext>
    </p:extLst>
  </p:cSld>
  <p:clrMapOvr>
    <a:masterClrMapping/>
  </p:clrMapOvr>
  <p:transition spd="med">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2" name="圆角矩形 23"/>
          <p:cNvSpPr/>
          <p:nvPr/>
        </p:nvSpPr>
        <p:spPr>
          <a:xfrm>
            <a:off x="1845256" y="1249457"/>
            <a:ext cx="10069935" cy="5207328"/>
          </a:xfrm>
          <a:prstGeom prst="roundRect">
            <a:avLst>
              <a:gd name="adj" fmla="val 0"/>
            </a:avLst>
          </a:prstGeom>
          <a:solidFill>
            <a:srgbClr val="C7505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 name="Google Shape;373;p11"/>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8" name="Google Shape;374;p11"/>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05</a:t>
            </a:r>
            <a:endParaRPr dirty="0"/>
          </a:p>
        </p:txBody>
      </p:sp>
      <p:sp>
        <p:nvSpPr>
          <p:cNvPr id="19" name="Google Shape;375;p11"/>
          <p:cNvSpPr txBox="1"/>
          <p:nvPr/>
        </p:nvSpPr>
        <p:spPr>
          <a:xfrm>
            <a:off x="1343941" y="468503"/>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Conclusions</a:t>
            </a:r>
            <a:endParaRPr sz="2800" dirty="0">
              <a:solidFill>
                <a:schemeClr val="dk1"/>
              </a:solidFill>
              <a:latin typeface="Garamond"/>
              <a:ea typeface="Garamond"/>
              <a:cs typeface="Garamond"/>
              <a:sym typeface="Garamond"/>
            </a:endParaRPr>
          </a:p>
        </p:txBody>
      </p:sp>
      <p:grpSp>
        <p:nvGrpSpPr>
          <p:cNvPr id="20" name="Google Shape;376;p11"/>
          <p:cNvGrpSpPr/>
          <p:nvPr/>
        </p:nvGrpSpPr>
        <p:grpSpPr>
          <a:xfrm rot="-4500000">
            <a:off x="150161" y="436064"/>
            <a:ext cx="578694" cy="563848"/>
            <a:chOff x="956335" y="4967195"/>
            <a:chExt cx="905195" cy="881972"/>
          </a:xfrm>
        </p:grpSpPr>
        <p:sp>
          <p:nvSpPr>
            <p:cNvPr id="21" name="Google Shape;377;p11"/>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22" name="Google Shape;378;p11"/>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sp>
        <p:nvSpPr>
          <p:cNvPr id="29" name="Slide Number Placeholder 1"/>
          <p:cNvSpPr>
            <a:spLocks noGrp="1"/>
          </p:cNvSpPr>
          <p:nvPr>
            <p:ph type="sldNum" sz="quarter" idx="12"/>
          </p:nvPr>
        </p:nvSpPr>
        <p:spPr>
          <a:xfrm>
            <a:off x="8610600" y="6356352"/>
            <a:ext cx="2743200" cy="365125"/>
          </a:xfrm>
        </p:spPr>
        <p:txBody>
          <a:bodyPr/>
          <a:lstStyle/>
          <a:p>
            <a:fld id="{888F8D02-9041-4C59-BC62-13DE0E5C6713}" type="slidenum">
              <a:rPr lang="zh-CN" altLang="en-US" smtClean="0"/>
              <a:pPr/>
              <a:t>21</a:t>
            </a:fld>
            <a:endParaRPr lang="zh-CN" altLang="en-US"/>
          </a:p>
        </p:txBody>
      </p:sp>
      <p:sp>
        <p:nvSpPr>
          <p:cNvPr id="30" name="圆角矩形 20"/>
          <p:cNvSpPr/>
          <p:nvPr/>
        </p:nvSpPr>
        <p:spPr>
          <a:xfrm>
            <a:off x="252807" y="2148834"/>
            <a:ext cx="3306471" cy="3273825"/>
          </a:xfrm>
          <a:prstGeom prst="ellipse">
            <a:avLst/>
          </a:prstGeom>
          <a:solidFill>
            <a:srgbClr val="EAEBEB"/>
          </a:solidFill>
          <a:ln w="158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sp>
        <p:nvSpPr>
          <p:cNvPr id="31" name="圆角矩形 20"/>
          <p:cNvSpPr/>
          <p:nvPr/>
        </p:nvSpPr>
        <p:spPr>
          <a:xfrm>
            <a:off x="385419" y="2280139"/>
            <a:ext cx="3041243" cy="3011215"/>
          </a:xfrm>
          <a:prstGeom prst="ellipse">
            <a:avLst/>
          </a:prstGeom>
          <a:solidFill>
            <a:srgbClr val="C75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r>
              <a:rPr lang="en-GB" altLang="zh-CN" sz="2400" b="1" dirty="0">
                <a:latin typeface="Cambria" charset="0"/>
                <a:ea typeface="Cambria" charset="0"/>
                <a:cs typeface="Cambria" charset="0"/>
              </a:rPr>
              <a:t>Conclusions</a:t>
            </a:r>
            <a:endParaRPr lang="zh-CN" altLang="en-US" sz="2400" b="1" dirty="0">
              <a:latin typeface="Cambria" charset="0"/>
              <a:ea typeface="Cambria" charset="0"/>
              <a:cs typeface="Cambria" charset="0"/>
            </a:endParaRPr>
          </a:p>
        </p:txBody>
      </p:sp>
      <p:sp>
        <p:nvSpPr>
          <p:cNvPr id="3" name="TextBox 2"/>
          <p:cNvSpPr txBox="1"/>
          <p:nvPr/>
        </p:nvSpPr>
        <p:spPr>
          <a:xfrm>
            <a:off x="3546844" y="2191792"/>
            <a:ext cx="8247307" cy="3330399"/>
          </a:xfrm>
          <a:prstGeom prst="rect">
            <a:avLst/>
          </a:prstGeom>
          <a:noFill/>
        </p:spPr>
        <p:txBody>
          <a:bodyPr wrap="square" numCol="1" rtlCol="0" anchor="ctr">
            <a:spAutoFit/>
          </a:bodyPr>
          <a:lstStyle/>
          <a:p>
            <a:pPr marL="342900" indent="-342900" algn="just">
              <a:lnSpc>
                <a:spcPct val="200000"/>
              </a:lnSpc>
              <a:buSzPct val="150000"/>
              <a:buFont typeface="Arial" panose="020B0604020202020204" pitchFamily="34" charset="0"/>
              <a:buChar char="•"/>
            </a:pPr>
            <a:r>
              <a:rPr lang="en-US" sz="1800" b="1" dirty="0"/>
              <a:t>system identification-based Transmissibility Function (TF) </a:t>
            </a:r>
            <a:r>
              <a:rPr lang="en-US" sz="1800" dirty="0"/>
              <a:t>methods</a:t>
            </a:r>
          </a:p>
          <a:p>
            <a:pPr marL="342900" indent="-342900" algn="just">
              <a:lnSpc>
                <a:spcPct val="200000"/>
              </a:lnSpc>
              <a:buSzPct val="150000"/>
              <a:buFont typeface="Arial" panose="020B0604020202020204" pitchFamily="34" charset="0"/>
              <a:buChar char="•"/>
            </a:pPr>
            <a:r>
              <a:rPr lang="en-US" sz="1800" b="1" dirty="0">
                <a:solidFill>
                  <a:srgbClr val="FF0000"/>
                </a:solidFill>
              </a:rPr>
              <a:t>ARX,</a:t>
            </a:r>
            <a:r>
              <a:rPr lang="zh-CN" altLang="en-US" sz="1800" b="1" dirty="0">
                <a:solidFill>
                  <a:srgbClr val="FF0000"/>
                </a:solidFill>
              </a:rPr>
              <a:t> </a:t>
            </a:r>
            <a:r>
              <a:rPr lang="en-US" sz="1800" b="1" dirty="0">
                <a:solidFill>
                  <a:srgbClr val="FF0000"/>
                </a:solidFill>
              </a:rPr>
              <a:t>ARMAX,</a:t>
            </a:r>
            <a:r>
              <a:rPr lang="zh-CN" altLang="en-US" sz="1800" b="1" dirty="0">
                <a:solidFill>
                  <a:srgbClr val="FF0000"/>
                </a:solidFill>
              </a:rPr>
              <a:t> </a:t>
            </a:r>
            <a:r>
              <a:rPr lang="en-US" sz="1800" b="1" dirty="0">
                <a:solidFill>
                  <a:srgbClr val="FF0000"/>
                </a:solidFill>
              </a:rPr>
              <a:t>OE and nonlinear ARX polynomial model</a:t>
            </a:r>
            <a:endParaRPr lang="en-US" sz="1800" dirty="0"/>
          </a:p>
          <a:p>
            <a:pPr marL="342900" indent="-342900" algn="just">
              <a:lnSpc>
                <a:spcPct val="200000"/>
              </a:lnSpc>
              <a:buSzPct val="150000"/>
              <a:buFont typeface="Arial" panose="020B0604020202020204" pitchFamily="34" charset="0"/>
              <a:buChar char="•"/>
            </a:pPr>
            <a:r>
              <a:rPr lang="en-US" sz="1800" dirty="0"/>
              <a:t>Regularization,</a:t>
            </a:r>
            <a:r>
              <a:rPr lang="zh-CN" altLang="en-US" sz="1800" dirty="0"/>
              <a:t> </a:t>
            </a:r>
            <a:r>
              <a:rPr lang="en-US" sz="1800" dirty="0"/>
              <a:t>overfitting issues, noise rejection ability</a:t>
            </a:r>
          </a:p>
          <a:p>
            <a:pPr marL="342900" indent="-342900" algn="just">
              <a:lnSpc>
                <a:spcPct val="200000"/>
              </a:lnSpc>
              <a:buSzPct val="150000"/>
              <a:buFont typeface="Arial" panose="020B0604020202020204" pitchFamily="34" charset="0"/>
              <a:buChar char="•"/>
            </a:pPr>
            <a:r>
              <a:rPr lang="en-US" sz="1800" dirty="0"/>
              <a:t>Remove the impacts of excitation loads</a:t>
            </a:r>
          </a:p>
          <a:p>
            <a:pPr marL="342900" indent="-342900" algn="just">
              <a:lnSpc>
                <a:spcPct val="200000"/>
              </a:lnSpc>
              <a:buSzPct val="150000"/>
              <a:buFont typeface="Arial" panose="020B0604020202020204" pitchFamily="34" charset="0"/>
              <a:buChar char="•"/>
            </a:pPr>
            <a:r>
              <a:rPr lang="en-US" sz="1800" dirty="0"/>
              <a:t>Nonlinear ARX model delivers the best fitting percentage</a:t>
            </a:r>
          </a:p>
          <a:p>
            <a:pPr marL="342900" indent="-342900" algn="just">
              <a:lnSpc>
                <a:spcPct val="200000"/>
              </a:lnSpc>
              <a:buSzPct val="150000"/>
              <a:buFont typeface="Arial" panose="020B0604020202020204" pitchFamily="34" charset="0"/>
              <a:buChar char="•"/>
            </a:pPr>
            <a:r>
              <a:rPr lang="en-US" sz="1800" dirty="0"/>
              <a:t>ARX model acts as the best damage indicator</a:t>
            </a:r>
            <a:endParaRPr lang="en-GB" sz="1800" dirty="0"/>
          </a:p>
        </p:txBody>
      </p:sp>
    </p:spTree>
    <p:extLst>
      <p:ext uri="{BB962C8B-B14F-4D97-AF65-F5344CB8AC3E}">
        <p14:creationId xmlns:p14="http://schemas.microsoft.com/office/powerpoint/2010/main" val="2264015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17" name="Google Shape;373;p11"/>
          <p:cNvSpPr/>
          <p:nvPr/>
        </p:nvSpPr>
        <p:spPr>
          <a:xfrm flipH="1">
            <a:off x="772069"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9" name="Google Shape;375;p11"/>
          <p:cNvSpPr txBox="1"/>
          <p:nvPr/>
        </p:nvSpPr>
        <p:spPr>
          <a:xfrm>
            <a:off x="898912" y="460313"/>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References</a:t>
            </a:r>
            <a:endParaRPr sz="2800" dirty="0">
              <a:solidFill>
                <a:schemeClr val="dk1"/>
              </a:solidFill>
              <a:latin typeface="Garamond"/>
              <a:ea typeface="Garamond"/>
              <a:cs typeface="Garamond"/>
              <a:sym typeface="Garamond"/>
            </a:endParaRPr>
          </a:p>
        </p:txBody>
      </p:sp>
      <p:grpSp>
        <p:nvGrpSpPr>
          <p:cNvPr id="20" name="Google Shape;376;p11"/>
          <p:cNvGrpSpPr/>
          <p:nvPr/>
        </p:nvGrpSpPr>
        <p:grpSpPr>
          <a:xfrm rot="-4500000">
            <a:off x="150161" y="436064"/>
            <a:ext cx="578694" cy="563848"/>
            <a:chOff x="956335" y="4967195"/>
            <a:chExt cx="905195" cy="881972"/>
          </a:xfrm>
        </p:grpSpPr>
        <p:sp>
          <p:nvSpPr>
            <p:cNvPr id="21" name="Google Shape;377;p11"/>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22" name="Google Shape;378;p11"/>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sp>
        <p:nvSpPr>
          <p:cNvPr id="2" name="TextBox 1"/>
          <p:cNvSpPr txBox="1"/>
          <p:nvPr/>
        </p:nvSpPr>
        <p:spPr>
          <a:xfrm>
            <a:off x="363966" y="1247733"/>
            <a:ext cx="11406433" cy="5047536"/>
          </a:xfrm>
          <a:prstGeom prst="rect">
            <a:avLst/>
          </a:prstGeom>
          <a:noFill/>
        </p:spPr>
        <p:txBody>
          <a:bodyPr wrap="square" rtlCol="0">
            <a:spAutoFit/>
          </a:bodyPr>
          <a:lstStyle/>
          <a:p>
            <a:pPr marL="342900" indent="-342900" algn="just">
              <a:buFont typeface="+mj-lt"/>
              <a:buAutoNum type="arabicPeriod"/>
            </a:pPr>
            <a:r>
              <a:rPr lang="en-GB" dirty="0"/>
              <a:t>Elise </a:t>
            </a:r>
            <a:r>
              <a:rPr lang="en-GB" dirty="0" err="1"/>
              <a:t>Dupont</a:t>
            </a:r>
            <a:r>
              <a:rPr lang="en-GB" dirty="0"/>
              <a:t>, Rembrandt </a:t>
            </a:r>
            <a:r>
              <a:rPr lang="en-GB" dirty="0" err="1"/>
              <a:t>Koppelaar</a:t>
            </a:r>
            <a:r>
              <a:rPr lang="en-GB" dirty="0"/>
              <a:t>, and </a:t>
            </a:r>
            <a:r>
              <a:rPr lang="en-GB" dirty="0" err="1"/>
              <a:t>Herve</a:t>
            </a:r>
            <a:r>
              <a:rPr lang="en-GB" dirty="0"/>
              <a:t> </a:t>
            </a:r>
            <a:r>
              <a:rPr lang="en-GB" dirty="0" err="1"/>
              <a:t>Jeanmart</a:t>
            </a:r>
            <a:r>
              <a:rPr lang="en-GB" dirty="0"/>
              <a:t>. Global available wind energy with physical and energy return on investment constraints. </a:t>
            </a:r>
            <a:r>
              <a:rPr lang="en-GB" i="1" dirty="0"/>
              <a:t>Applied Energy</a:t>
            </a:r>
            <a:r>
              <a:rPr lang="en-GB" dirty="0"/>
              <a:t>, 209:322-338, 2018.</a:t>
            </a:r>
          </a:p>
          <a:p>
            <a:pPr marL="342900" indent="-342900" algn="just">
              <a:buFont typeface="+mj-lt"/>
              <a:buAutoNum type="arabicPeriod"/>
            </a:pPr>
            <a:r>
              <a:rPr lang="en-GB" dirty="0"/>
              <a:t>Peter Enevoldsen, Scott Victor Valentine, and Benjamin K </a:t>
            </a:r>
            <a:r>
              <a:rPr lang="en-GB" dirty="0" err="1"/>
              <a:t>Sovacool</a:t>
            </a:r>
            <a:r>
              <a:rPr lang="en-GB" dirty="0"/>
              <a:t>. Insights into wind sites: Critically assessing the innovation, cost, and performance dynamics of global wind energy development. </a:t>
            </a:r>
            <a:r>
              <a:rPr lang="en-GB" i="1" dirty="0"/>
              <a:t>Energy policy</a:t>
            </a:r>
            <a:r>
              <a:rPr lang="en-GB" dirty="0"/>
              <a:t>, 120:1-7, 2018.</a:t>
            </a:r>
          </a:p>
          <a:p>
            <a:pPr marL="342900" indent="-342900" algn="just">
              <a:buFont typeface="+mj-lt"/>
              <a:buAutoNum type="arabicPeriod"/>
            </a:pPr>
            <a:r>
              <a:rPr lang="en-GB" dirty="0"/>
              <a:t>R </a:t>
            </a:r>
            <a:r>
              <a:rPr lang="en-GB" dirty="0" err="1"/>
              <a:t>Saidur</a:t>
            </a:r>
            <a:r>
              <a:rPr lang="en-GB" dirty="0"/>
              <a:t>, MR Islam, NA Rahim, and KH </a:t>
            </a:r>
            <a:r>
              <a:rPr lang="en-GB" dirty="0" err="1"/>
              <a:t>Solangi</a:t>
            </a:r>
            <a:r>
              <a:rPr lang="en-GB" dirty="0"/>
              <a:t>. A review on global wind energy policy. </a:t>
            </a:r>
            <a:r>
              <a:rPr lang="en-GB" i="1" dirty="0"/>
              <a:t>Renewable and sustainable energy reviews</a:t>
            </a:r>
            <a:r>
              <a:rPr lang="en-GB" dirty="0"/>
              <a:t>, 14(7):1744-1762, 2010.</a:t>
            </a:r>
          </a:p>
          <a:p>
            <a:pPr marL="342900" indent="-342900" algn="just">
              <a:buFont typeface="+mj-lt"/>
              <a:buAutoNum type="arabicPeriod"/>
            </a:pPr>
            <a:r>
              <a:rPr lang="en-GB" dirty="0"/>
              <a:t>Willy </a:t>
            </a:r>
            <a:r>
              <a:rPr lang="en-GB" dirty="0" err="1"/>
              <a:t>Tjiu</a:t>
            </a:r>
            <a:r>
              <a:rPr lang="en-GB" dirty="0"/>
              <a:t>, </a:t>
            </a:r>
            <a:r>
              <a:rPr lang="en-GB" dirty="0" err="1"/>
              <a:t>Tjukup</a:t>
            </a:r>
            <a:r>
              <a:rPr lang="en-GB" dirty="0"/>
              <a:t> </a:t>
            </a:r>
            <a:r>
              <a:rPr lang="en-GB" dirty="0" err="1"/>
              <a:t>Marnoto</a:t>
            </a:r>
            <a:r>
              <a:rPr lang="en-GB" dirty="0"/>
              <a:t>, </a:t>
            </a:r>
            <a:r>
              <a:rPr lang="en-GB" dirty="0" err="1"/>
              <a:t>Sohif</a:t>
            </a:r>
            <a:r>
              <a:rPr lang="en-GB" dirty="0"/>
              <a:t> Mat, </a:t>
            </a:r>
            <a:r>
              <a:rPr lang="en-GB" dirty="0" err="1"/>
              <a:t>Mohd</a:t>
            </a:r>
            <a:r>
              <a:rPr lang="en-GB" dirty="0"/>
              <a:t> </a:t>
            </a:r>
            <a:r>
              <a:rPr lang="en-GB" dirty="0" err="1"/>
              <a:t>Hadz</a:t>
            </a:r>
            <a:r>
              <a:rPr lang="en-GB" dirty="0"/>
              <a:t> </a:t>
            </a:r>
            <a:r>
              <a:rPr lang="en-GB" dirty="0" err="1"/>
              <a:t>Ruslan</a:t>
            </a:r>
            <a:r>
              <a:rPr lang="en-GB" dirty="0"/>
              <a:t>, and </a:t>
            </a:r>
            <a:r>
              <a:rPr lang="en-GB" dirty="0" err="1"/>
              <a:t>Kamaruzzaman</a:t>
            </a:r>
            <a:r>
              <a:rPr lang="en-GB" dirty="0"/>
              <a:t> </a:t>
            </a:r>
            <a:r>
              <a:rPr lang="en-GB" dirty="0" err="1"/>
              <a:t>Sopian</a:t>
            </a:r>
            <a:r>
              <a:rPr lang="en-GB" dirty="0"/>
              <a:t>. </a:t>
            </a:r>
            <a:r>
              <a:rPr lang="en-GB" dirty="0" err="1"/>
              <a:t>Darrieus</a:t>
            </a:r>
            <a:r>
              <a:rPr lang="en-GB" dirty="0"/>
              <a:t> vertical axis wind turbine for power generation i: Assessment of </a:t>
            </a:r>
            <a:r>
              <a:rPr lang="en-GB" dirty="0" err="1"/>
              <a:t>darrieus</a:t>
            </a:r>
            <a:r>
              <a:rPr lang="en-GB" dirty="0"/>
              <a:t> </a:t>
            </a:r>
            <a:r>
              <a:rPr lang="en-GB" dirty="0" err="1"/>
              <a:t>vawt</a:t>
            </a:r>
            <a:r>
              <a:rPr lang="en-GB" dirty="0"/>
              <a:t> </a:t>
            </a:r>
            <a:r>
              <a:rPr lang="en-GB" dirty="0" err="1"/>
              <a:t>congurations</a:t>
            </a:r>
            <a:r>
              <a:rPr lang="en-GB" dirty="0"/>
              <a:t>. </a:t>
            </a:r>
            <a:r>
              <a:rPr lang="en-GB" i="1" dirty="0"/>
              <a:t>Renewable Energy</a:t>
            </a:r>
            <a:r>
              <a:rPr lang="en-GB" dirty="0"/>
              <a:t>, 75:50-67, 2015.</a:t>
            </a:r>
          </a:p>
          <a:p>
            <a:pPr marL="342900" indent="-342900" algn="just">
              <a:buFont typeface="+mj-lt"/>
              <a:buAutoNum type="arabicPeriod"/>
            </a:pPr>
            <a:r>
              <a:rPr lang="en-GB" dirty="0" err="1"/>
              <a:t>Abhishiktha</a:t>
            </a:r>
            <a:r>
              <a:rPr lang="en-GB" dirty="0"/>
              <a:t> </a:t>
            </a:r>
            <a:r>
              <a:rPr lang="en-GB" dirty="0" err="1"/>
              <a:t>Tummala</a:t>
            </a:r>
            <a:r>
              <a:rPr lang="en-GB" dirty="0"/>
              <a:t>, </a:t>
            </a:r>
            <a:r>
              <a:rPr lang="en-GB" dirty="0" err="1"/>
              <a:t>Ratna</a:t>
            </a:r>
            <a:r>
              <a:rPr lang="en-GB" dirty="0"/>
              <a:t> Kishore </a:t>
            </a:r>
            <a:r>
              <a:rPr lang="en-GB" dirty="0" err="1"/>
              <a:t>Velamati</a:t>
            </a:r>
            <a:r>
              <a:rPr lang="en-GB" dirty="0"/>
              <a:t>, </a:t>
            </a:r>
            <a:r>
              <a:rPr lang="en-GB" dirty="0" err="1"/>
              <a:t>Dipankur</a:t>
            </a:r>
            <a:r>
              <a:rPr lang="en-GB" dirty="0"/>
              <a:t> Kumar Sinha, V </a:t>
            </a:r>
            <a:r>
              <a:rPr lang="en-GB" dirty="0" err="1"/>
              <a:t>Indraja</a:t>
            </a:r>
            <a:r>
              <a:rPr lang="en-GB" dirty="0"/>
              <a:t>, and V Hari Krishna. A review on small scale wind turbines. </a:t>
            </a:r>
            <a:r>
              <a:rPr lang="en-GB" i="1" dirty="0"/>
              <a:t>Renewable and Sustainable Energy Reviews</a:t>
            </a:r>
            <a:r>
              <a:rPr lang="en-GB" dirty="0"/>
              <a:t>, 56:1351-1371, 2016.</a:t>
            </a:r>
          </a:p>
          <a:p>
            <a:pPr marL="342900" indent="-342900" algn="just">
              <a:buFont typeface="+mj-lt"/>
              <a:buAutoNum type="arabicPeriod"/>
            </a:pPr>
            <a:r>
              <a:rPr lang="en-GB" dirty="0"/>
              <a:t>MJ </a:t>
            </a:r>
            <a:r>
              <a:rPr lang="en-GB" dirty="0" err="1"/>
              <a:t>Sundaresan</a:t>
            </a:r>
            <a:r>
              <a:rPr lang="en-GB" dirty="0"/>
              <a:t>, MJ Schulz, and A </a:t>
            </a:r>
            <a:r>
              <a:rPr lang="en-GB" dirty="0" err="1"/>
              <a:t>Ghoshal</a:t>
            </a:r>
            <a:r>
              <a:rPr lang="en-GB" dirty="0"/>
              <a:t>. Structural health monitoring static test of a wind turbine blade. 2002.</a:t>
            </a:r>
          </a:p>
          <a:p>
            <a:pPr marL="342900" indent="-342900" algn="just">
              <a:buFont typeface="+mj-lt"/>
              <a:buAutoNum type="arabicPeriod"/>
            </a:pPr>
            <a:r>
              <a:rPr lang="en-GB" dirty="0"/>
              <a:t>Nikolaos </a:t>
            </a:r>
            <a:r>
              <a:rPr lang="en-GB" dirty="0" err="1"/>
              <a:t>Dervilis</a:t>
            </a:r>
            <a:r>
              <a:rPr lang="en-GB" dirty="0"/>
              <a:t>, M Choi, </a:t>
            </a:r>
            <a:r>
              <a:rPr lang="en-GB" dirty="0" err="1"/>
              <a:t>Igeneia</a:t>
            </a:r>
            <a:r>
              <a:rPr lang="en-GB" dirty="0"/>
              <a:t> </a:t>
            </a:r>
            <a:r>
              <a:rPr lang="en-GB" dirty="0" err="1"/>
              <a:t>Antoniadou</a:t>
            </a:r>
            <a:r>
              <a:rPr lang="en-GB" dirty="0"/>
              <a:t>, KM </a:t>
            </a:r>
            <a:r>
              <a:rPr lang="en-GB" dirty="0" err="1"/>
              <a:t>Farinholt</a:t>
            </a:r>
            <a:r>
              <a:rPr lang="en-GB" dirty="0"/>
              <a:t>, SG Taylor, Rob J </a:t>
            </a:r>
            <a:r>
              <a:rPr lang="en-GB" dirty="0" err="1"/>
              <a:t>Barthorpe</a:t>
            </a:r>
            <a:r>
              <a:rPr lang="en-GB" dirty="0"/>
              <a:t>, G Park, Charles R Farrar, and Keith Worden. Machine learning applications for a wind turbine blade under continuous fatigue loading. In </a:t>
            </a:r>
            <a:r>
              <a:rPr lang="en-GB" i="1" dirty="0"/>
              <a:t>Key Engineering Materials</a:t>
            </a:r>
            <a:r>
              <a:rPr lang="en-GB" dirty="0"/>
              <a:t>, volume 588, pages 166-174. Trans Tech </a:t>
            </a:r>
            <a:r>
              <a:rPr lang="en-GB" dirty="0" err="1"/>
              <a:t>Publ</a:t>
            </a:r>
            <a:r>
              <a:rPr lang="en-GB" dirty="0"/>
              <a:t>, 2014.</a:t>
            </a:r>
          </a:p>
          <a:p>
            <a:pPr marL="342900" indent="-342900" algn="just">
              <a:buFont typeface="+mj-lt"/>
              <a:buAutoNum type="arabicPeriod"/>
            </a:pPr>
            <a:r>
              <a:rPr lang="en-GB" dirty="0"/>
              <a:t>Graeme Jenkins. Wind turbine blade claim-</a:t>
            </a:r>
            <a:r>
              <a:rPr lang="en-GB" dirty="0" err="1"/>
              <a:t>luning</a:t>
            </a:r>
            <a:r>
              <a:rPr lang="en-GB" dirty="0"/>
              <a:t> </a:t>
            </a:r>
            <a:r>
              <a:rPr lang="en-GB" dirty="0" err="1"/>
              <a:t>october</a:t>
            </a:r>
            <a:r>
              <a:rPr lang="en-GB" dirty="0"/>
              <a:t> 2014. http://nsurerenewables.co.uk/tag/delamination/. Accessed July 15, 2019.</a:t>
            </a:r>
          </a:p>
          <a:p>
            <a:pPr marL="342900" indent="-342900" algn="just">
              <a:buFont typeface="+mj-lt"/>
              <a:buAutoNum type="arabicPeriod"/>
            </a:pPr>
            <a:r>
              <a:rPr lang="en-GB" dirty="0"/>
              <a:t>Owners Roundtable Wind 2018. Managing manufacturing defects on blades. http://www.owners-roundtable.com/roundtables/s2-defects-on-blades-35861270. Accessed July 15, 2019.</a:t>
            </a:r>
          </a:p>
          <a:p>
            <a:pPr marL="342900" indent="-342900" algn="just">
              <a:buFont typeface="+mj-lt"/>
              <a:buAutoNum type="arabicPeriod"/>
            </a:pPr>
            <a:r>
              <a:rPr lang="en-GB" dirty="0"/>
              <a:t>Paul Dvorak. If blades are a key turbine component, why not treat them that way? https://www.windpowerengineering.com/business-news-projects/featured/blades-key-turbine-component-no-treat-way/. Accessed July 15, 2019.</a:t>
            </a:r>
          </a:p>
          <a:p>
            <a:pPr marL="342900" indent="-342900" algn="just">
              <a:buFont typeface="+mj-lt"/>
              <a:buAutoNum type="arabicPeriod"/>
            </a:pPr>
            <a:r>
              <a:rPr lang="pt-BR" dirty="0"/>
              <a:t>Carlos Quiterio Gomez Munoz, Fausto Pedro Garca Marquez, and Juan </a:t>
            </a:r>
            <a:r>
              <a:rPr lang="en-GB" dirty="0"/>
              <a:t>Manuel Sanchez Tomas. Ice detection using thermal infrared radiometry on wind turbine blades</a:t>
            </a:r>
            <a:r>
              <a:rPr lang="en-GB" i="1" dirty="0"/>
              <a:t>. Measurement</a:t>
            </a:r>
            <a:r>
              <a:rPr lang="en-GB" dirty="0"/>
              <a:t>, 93:157-163, 2016.</a:t>
            </a:r>
          </a:p>
          <a:p>
            <a:pPr marL="342900" indent="-342900" algn="just">
              <a:buFont typeface="+mj-lt"/>
              <a:buAutoNum type="arabicPeriod"/>
            </a:pPr>
            <a:r>
              <a:rPr lang="en-GB" dirty="0"/>
              <a:t>LM Wind Power. On the leading edge: Innovative solutions to reduce rain erosion. https://www.lmwindpower.com/en/stories-and-press/stories/innovation/on-the-leading-edge. Accessed July 15, 2019.</a:t>
            </a:r>
          </a:p>
        </p:txBody>
      </p:sp>
    </p:spTree>
    <p:extLst>
      <p:ext uri="{BB962C8B-B14F-4D97-AF65-F5344CB8AC3E}">
        <p14:creationId xmlns:p14="http://schemas.microsoft.com/office/powerpoint/2010/main" val="2854518583"/>
      </p:ext>
    </p:extLst>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5"/>
          <p:cNvSpPr txBox="1"/>
          <p:nvPr/>
        </p:nvSpPr>
        <p:spPr>
          <a:xfrm>
            <a:off x="3307167" y="2292460"/>
            <a:ext cx="5682868" cy="796108"/>
          </a:xfrm>
          <a:prstGeom prst="rect">
            <a:avLst/>
          </a:prstGeom>
          <a:noFill/>
          <a:ln>
            <a:noFill/>
          </a:ln>
        </p:spPr>
        <p:txBody>
          <a:bodyPr spcFirstLastPara="1" wrap="square" lIns="91425" tIns="45700" rIns="91425" bIns="45700" anchor="t" anchorCtr="0">
            <a:noAutofit/>
          </a:bodyPr>
          <a:lstStyle/>
          <a:p>
            <a:pPr algn="ctr"/>
            <a:r>
              <a:rPr lang="en-US" sz="4800" b="1" dirty="0">
                <a:solidFill>
                  <a:schemeClr val="dk1"/>
                </a:solidFill>
                <a:latin typeface="Garamond"/>
                <a:ea typeface="Garamond"/>
                <a:cs typeface="Garamond"/>
                <a:sym typeface="Garamond"/>
              </a:rPr>
              <a:t>Thank You</a:t>
            </a:r>
            <a:endParaRPr sz="4800" b="1" dirty="0">
              <a:solidFill>
                <a:schemeClr val="dk1"/>
              </a:solidFill>
              <a:latin typeface="Garamond"/>
              <a:ea typeface="Garamond"/>
              <a:cs typeface="Garamond"/>
              <a:sym typeface="Garamond"/>
            </a:endParaRPr>
          </a:p>
        </p:txBody>
      </p:sp>
      <p:sp>
        <p:nvSpPr>
          <p:cNvPr id="463" name="Google Shape;463;p15"/>
          <p:cNvSpPr txBox="1"/>
          <p:nvPr/>
        </p:nvSpPr>
        <p:spPr>
          <a:xfrm>
            <a:off x="4632544" y="4718050"/>
            <a:ext cx="7559456" cy="1785005"/>
          </a:xfrm>
          <a:prstGeom prst="rect">
            <a:avLst/>
          </a:prstGeom>
          <a:noFill/>
          <a:ln>
            <a:noFill/>
          </a:ln>
        </p:spPr>
        <p:txBody>
          <a:bodyPr spcFirstLastPara="1" wrap="square" lIns="91425" tIns="45700" rIns="91425" bIns="45700" anchor="t" anchorCtr="0">
            <a:normAutofit/>
          </a:bodyPr>
          <a:lstStyle/>
          <a:p>
            <a:pPr>
              <a:lnSpc>
                <a:spcPct val="70000"/>
              </a:lnSpc>
              <a:buClr>
                <a:schemeClr val="dk1"/>
              </a:buClr>
              <a:buSzPts val="1540"/>
            </a:pPr>
            <a:endParaRPr sz="1540" dirty="0">
              <a:solidFill>
                <a:schemeClr val="dk1"/>
              </a:solidFill>
              <a:latin typeface="Garamond"/>
              <a:ea typeface="Garamond"/>
              <a:cs typeface="Garamond"/>
              <a:sym typeface="Garamond"/>
            </a:endParaRPr>
          </a:p>
          <a:p>
            <a:pPr>
              <a:lnSpc>
                <a:spcPct val="70000"/>
              </a:lnSpc>
              <a:spcBef>
                <a:spcPts val="1000"/>
              </a:spcBef>
              <a:buClr>
                <a:schemeClr val="dk1"/>
              </a:buClr>
              <a:buSzPts val="1540"/>
            </a:pPr>
            <a:r>
              <a:rPr lang="en-US" sz="1800" b="1" dirty="0">
                <a:solidFill>
                  <a:schemeClr val="dk1"/>
                </a:solidFill>
                <a:latin typeface="Garamond"/>
                <a:sym typeface="Garamond"/>
              </a:rPr>
              <a:t>Authors</a:t>
            </a:r>
            <a:r>
              <a:rPr lang="en-US" sz="1800" i="1" dirty="0">
                <a:solidFill>
                  <a:schemeClr val="dk1"/>
                </a:solidFill>
                <a:latin typeface="Garamond"/>
                <a:sym typeface="Garamond"/>
              </a:rPr>
              <a:t> </a:t>
            </a:r>
            <a:r>
              <a:rPr lang="en-US" sz="1800" dirty="0">
                <a:solidFill>
                  <a:schemeClr val="dk1"/>
                </a:solidFill>
                <a:latin typeface="Garamond"/>
                <a:sym typeface="Garamond"/>
              </a:rPr>
              <a:t>: Xuefei Wang, Dr. Long Zhang and Prof. William P. Heath</a:t>
            </a:r>
          </a:p>
          <a:p>
            <a:pPr>
              <a:lnSpc>
                <a:spcPct val="70000"/>
              </a:lnSpc>
              <a:spcBef>
                <a:spcPts val="1000"/>
              </a:spcBef>
              <a:buClr>
                <a:schemeClr val="dk1"/>
              </a:buClr>
              <a:buSzPts val="1540"/>
            </a:pPr>
            <a:r>
              <a:rPr lang="en-US" sz="1800" b="1" dirty="0">
                <a:solidFill>
                  <a:schemeClr val="dk1"/>
                </a:solidFill>
                <a:latin typeface="Garamond"/>
                <a:sym typeface="Garamond"/>
              </a:rPr>
              <a:t>Email</a:t>
            </a:r>
            <a:r>
              <a:rPr lang="en-US" sz="1800" dirty="0">
                <a:solidFill>
                  <a:schemeClr val="dk1"/>
                </a:solidFill>
                <a:latin typeface="Garamond"/>
                <a:sym typeface="Garamond"/>
              </a:rPr>
              <a:t>: {</a:t>
            </a:r>
            <a:r>
              <a:rPr lang="en-US" sz="1800" dirty="0" err="1">
                <a:solidFill>
                  <a:schemeClr val="dk1"/>
                </a:solidFill>
                <a:latin typeface="Garamond"/>
                <a:sym typeface="Garamond"/>
              </a:rPr>
              <a:t>xuefei.wang</a:t>
            </a:r>
            <a:r>
              <a:rPr lang="en-US" sz="1800" dirty="0">
                <a:solidFill>
                  <a:schemeClr val="dk1"/>
                </a:solidFill>
                <a:latin typeface="Garamond"/>
                <a:sym typeface="Garamond"/>
              </a:rPr>
              <a:t>, </a:t>
            </a:r>
            <a:r>
              <a:rPr lang="en-US" sz="1800" dirty="0" err="1">
                <a:solidFill>
                  <a:schemeClr val="dk1"/>
                </a:solidFill>
                <a:latin typeface="Garamond"/>
                <a:sym typeface="Garamond"/>
              </a:rPr>
              <a:t>long.zhang</a:t>
            </a:r>
            <a:r>
              <a:rPr lang="en-US" sz="1800" dirty="0">
                <a:solidFill>
                  <a:schemeClr val="dk1"/>
                </a:solidFill>
                <a:latin typeface="Garamond"/>
                <a:sym typeface="Garamond"/>
              </a:rPr>
              <a:t>, </a:t>
            </a:r>
            <a:r>
              <a:rPr lang="en-US" altLang="zh-CN" sz="1800" dirty="0" err="1">
                <a:solidFill>
                  <a:schemeClr val="dk1"/>
                </a:solidFill>
                <a:latin typeface="Garamond"/>
                <a:sym typeface="Garamond"/>
              </a:rPr>
              <a:t>w</a:t>
            </a:r>
            <a:r>
              <a:rPr lang="en-US" sz="1800" dirty="0" err="1">
                <a:solidFill>
                  <a:schemeClr val="dk1"/>
                </a:solidFill>
                <a:latin typeface="Garamond"/>
                <a:sym typeface="Garamond"/>
              </a:rPr>
              <a:t>illiam.heath</a:t>
            </a:r>
            <a:r>
              <a:rPr lang="en-US" sz="1800" dirty="0">
                <a:solidFill>
                  <a:schemeClr val="dk1"/>
                </a:solidFill>
                <a:latin typeface="Garamond"/>
                <a:sym typeface="Garamond"/>
              </a:rPr>
              <a:t>}@manchester.ac.uk</a:t>
            </a:r>
          </a:p>
          <a:p>
            <a:pPr>
              <a:lnSpc>
                <a:spcPct val="70000"/>
              </a:lnSpc>
              <a:spcBef>
                <a:spcPts val="1000"/>
              </a:spcBef>
              <a:buClr>
                <a:schemeClr val="dk1"/>
              </a:buClr>
              <a:buSzPts val="1540"/>
            </a:pPr>
            <a:r>
              <a:rPr lang="en-US" sz="1800" b="1" dirty="0">
                <a:solidFill>
                  <a:schemeClr val="dk1"/>
                </a:solidFill>
                <a:latin typeface="Garamond"/>
                <a:sym typeface="Garamond"/>
              </a:rPr>
              <a:t>Address:</a:t>
            </a:r>
            <a:r>
              <a:rPr lang="en-US" sz="1800" dirty="0">
                <a:solidFill>
                  <a:schemeClr val="dk1"/>
                </a:solidFill>
                <a:latin typeface="Garamond"/>
                <a:sym typeface="Garamond"/>
              </a:rPr>
              <a:t> The University of Manchester, Oxford Rd, Manchester, UK, M13 9PL</a:t>
            </a:r>
          </a:p>
        </p:txBody>
      </p:sp>
      <p:grpSp>
        <p:nvGrpSpPr>
          <p:cNvPr id="465" name="Google Shape;465;p15"/>
          <p:cNvGrpSpPr/>
          <p:nvPr/>
        </p:nvGrpSpPr>
        <p:grpSpPr>
          <a:xfrm>
            <a:off x="546100" y="-4763"/>
            <a:ext cx="5014912" cy="6862763"/>
            <a:chOff x="2928938" y="-4763"/>
            <a:chExt cx="5014912" cy="6862763"/>
          </a:xfrm>
        </p:grpSpPr>
        <p:sp>
          <p:nvSpPr>
            <p:cNvPr id="466" name="Google Shape;466;p15"/>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p>
        <p:sp>
          <p:nvSpPr>
            <p:cNvPr id="467" name="Google Shape;467;p15"/>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gradFill flip="none" rotWithShape="1">
              <a:gsLst>
                <a:gs pos="0">
                  <a:srgbClr val="C75050">
                    <a:tint val="66000"/>
                    <a:satMod val="160000"/>
                  </a:srgbClr>
                </a:gs>
                <a:gs pos="50000">
                  <a:srgbClr val="C75050">
                    <a:tint val="44500"/>
                    <a:satMod val="160000"/>
                  </a:srgbClr>
                </a:gs>
                <a:gs pos="100000">
                  <a:srgbClr val="C75050">
                    <a:tint val="23500"/>
                    <a:satMod val="160000"/>
                  </a:srgbClr>
                </a:gs>
              </a:gsLst>
              <a:lin ang="18900000" scaled="1"/>
              <a:tileRect/>
            </a:gradFill>
            <a:ln>
              <a:noFill/>
            </a:ln>
          </p:spPr>
        </p:sp>
        <p:sp>
          <p:nvSpPr>
            <p:cNvPr id="468" name="Google Shape;468;p15"/>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469" name="Google Shape;469;p15"/>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491347"/>
            </a:solidFill>
            <a:ln>
              <a:noFill/>
            </a:ln>
          </p:spPr>
        </p:sp>
        <p:sp>
          <p:nvSpPr>
            <p:cNvPr id="470" name="Google Shape;470;p15"/>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gradFill flip="none" rotWithShape="1">
              <a:gsLst>
                <a:gs pos="0">
                  <a:srgbClr val="6D1D6B">
                    <a:tint val="66000"/>
                    <a:satMod val="160000"/>
                  </a:srgbClr>
                </a:gs>
                <a:gs pos="50000">
                  <a:srgbClr val="6D1D6B">
                    <a:tint val="44500"/>
                    <a:satMod val="160000"/>
                  </a:srgbClr>
                </a:gs>
                <a:gs pos="100000">
                  <a:srgbClr val="6D1D6B">
                    <a:tint val="23500"/>
                    <a:satMod val="160000"/>
                  </a:srgbClr>
                </a:gs>
              </a:gsLst>
              <a:lin ang="2700000" scaled="1"/>
              <a:tileRect/>
            </a:gradFill>
            <a:ln>
              <a:noFill/>
            </a:ln>
          </p:spPr>
        </p:sp>
        <p:sp>
          <p:nvSpPr>
            <p:cNvPr id="471" name="Google Shape;471;p15"/>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gradFill flip="none" rotWithShape="1">
              <a:gsLst>
                <a:gs pos="0">
                  <a:srgbClr val="C75050">
                    <a:tint val="66000"/>
                    <a:satMod val="160000"/>
                  </a:srgbClr>
                </a:gs>
                <a:gs pos="50000">
                  <a:srgbClr val="C75050">
                    <a:tint val="44500"/>
                    <a:satMod val="160000"/>
                  </a:srgbClr>
                </a:gs>
                <a:gs pos="100000">
                  <a:srgbClr val="C75050">
                    <a:tint val="23500"/>
                    <a:satMod val="160000"/>
                  </a:srgbClr>
                </a:gs>
              </a:gsLst>
              <a:lin ang="2700000" scaled="1"/>
              <a:tileRect/>
            </a:gradFill>
            <a:ln>
              <a:noFill/>
            </a:ln>
          </p:spPr>
        </p:sp>
      </p:grpSp>
      <p:sp>
        <p:nvSpPr>
          <p:cNvPr id="12" name="Rectangle 11"/>
          <p:cNvSpPr/>
          <p:nvPr/>
        </p:nvSpPr>
        <p:spPr>
          <a:xfrm>
            <a:off x="4407104" y="3483745"/>
            <a:ext cx="3482994" cy="707886"/>
          </a:xfrm>
          <a:prstGeom prst="rect">
            <a:avLst/>
          </a:prstGeom>
          <a:noFill/>
        </p:spPr>
        <p:txBody>
          <a:bodyPr wrap="square">
            <a:spAutoFit/>
          </a:bodyPr>
          <a:lstStyle/>
          <a:p>
            <a:pPr algn="ctr"/>
            <a:r>
              <a:rPr lang="en-US" sz="2000" b="1" dirty="0">
                <a:solidFill>
                  <a:schemeClr val="accent2">
                    <a:lumMod val="40000"/>
                    <a:lumOff val="60000"/>
                  </a:schemeClr>
                </a:solidFill>
              </a:rPr>
              <a:t>Session 2 [2A10]</a:t>
            </a:r>
          </a:p>
          <a:p>
            <a:pPr algn="ctr"/>
            <a:r>
              <a:rPr lang="en-US" sz="2000" b="1" dirty="0">
                <a:solidFill>
                  <a:schemeClr val="accent2">
                    <a:lumMod val="40000"/>
                    <a:lumOff val="60000"/>
                  </a:schemeClr>
                </a:solidFill>
              </a:rPr>
              <a:t>Monday 14 June 2021</a:t>
            </a:r>
          </a:p>
        </p:txBody>
      </p:sp>
      <p:pic>
        <p:nvPicPr>
          <p:cNvPr id="14" name="Google Shape;92;p1">
            <a:extLst>
              <a:ext uri="{FF2B5EF4-FFF2-40B4-BE49-F238E27FC236}">
                <a16:creationId xmlns:a16="http://schemas.microsoft.com/office/drawing/2014/main" id="{D97D7F57-37C5-46B1-B95B-CD9CE6A4F1BE}"/>
              </a:ext>
            </a:extLst>
          </p:cNvPr>
          <p:cNvPicPr preferRelativeResize="0"/>
          <p:nvPr/>
        </p:nvPicPr>
        <p:blipFill rotWithShape="1">
          <a:blip r:embed="rId3">
            <a:alphaModFix/>
          </a:blip>
          <a:srcRect/>
          <a:stretch/>
        </p:blipFill>
        <p:spPr>
          <a:xfrm>
            <a:off x="8716443" y="338041"/>
            <a:ext cx="3022293" cy="1280160"/>
          </a:xfrm>
          <a:prstGeom prst="rect">
            <a:avLst/>
          </a:prstGeom>
          <a:noFill/>
          <a:ln>
            <a:noFill/>
          </a:ln>
        </p:spPr>
      </p:pic>
      <p:pic>
        <p:nvPicPr>
          <p:cNvPr id="15" name="Picture 14" descr="Diagram&#10;&#10;Description automatically generated">
            <a:extLst>
              <a:ext uri="{FF2B5EF4-FFF2-40B4-BE49-F238E27FC236}">
                <a16:creationId xmlns:a16="http://schemas.microsoft.com/office/drawing/2014/main" id="{EE1908E7-A74D-4EDF-A1BB-B940AFCE79D9}"/>
              </a:ext>
            </a:extLst>
          </p:cNvPr>
          <p:cNvPicPr>
            <a:picLocks noChangeAspect="1"/>
          </p:cNvPicPr>
          <p:nvPr/>
        </p:nvPicPr>
        <p:blipFill>
          <a:blip r:embed="rId4"/>
          <a:stretch>
            <a:fillRect/>
          </a:stretch>
        </p:blipFill>
        <p:spPr>
          <a:xfrm>
            <a:off x="5068829" y="338041"/>
            <a:ext cx="3484533" cy="12801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4" name="Google Shape;144;p4"/>
          <p:cNvSpPr txBox="1"/>
          <p:nvPr/>
        </p:nvSpPr>
        <p:spPr>
          <a:xfrm>
            <a:off x="7324556" y="3260554"/>
            <a:ext cx="3357297" cy="400069"/>
          </a:xfrm>
          <a:prstGeom prst="rect">
            <a:avLst/>
          </a:prstGeom>
          <a:noFill/>
          <a:ln>
            <a:noFill/>
          </a:ln>
        </p:spPr>
        <p:txBody>
          <a:bodyPr spcFirstLastPara="1" wrap="square" lIns="91425" tIns="45700" rIns="91425" bIns="45700" anchor="t" anchorCtr="0">
            <a:spAutoFit/>
          </a:bodyPr>
          <a:lstStyle/>
          <a:p>
            <a:pPr algn="ctr"/>
            <a:r>
              <a:rPr lang="en-US" sz="2000" b="1" dirty="0">
                <a:solidFill>
                  <a:srgbClr val="7030A0"/>
                </a:solidFill>
                <a:latin typeface="Arial" pitchFamily="34" charset="0"/>
                <a:ea typeface="Garamond"/>
                <a:cs typeface="Arial" pitchFamily="34" charset="0"/>
                <a:sym typeface="Garamond"/>
              </a:rPr>
              <a:t>Three major challenges</a:t>
            </a:r>
            <a:endParaRPr sz="2000" b="1" dirty="0">
              <a:solidFill>
                <a:srgbClr val="7030A0"/>
              </a:solidFill>
              <a:latin typeface="Arial" pitchFamily="34" charset="0"/>
              <a:ea typeface="Garamond"/>
              <a:cs typeface="Arial" pitchFamily="34" charset="0"/>
              <a:sym typeface="Garamond"/>
            </a:endParaRPr>
          </a:p>
        </p:txBody>
      </p:sp>
      <p:sp>
        <p:nvSpPr>
          <p:cNvPr id="146" name="Google Shape;146;p4"/>
          <p:cNvSpPr txBox="1"/>
          <p:nvPr/>
        </p:nvSpPr>
        <p:spPr>
          <a:xfrm>
            <a:off x="6388154" y="3802961"/>
            <a:ext cx="5898057" cy="2585283"/>
          </a:xfrm>
          <a:prstGeom prst="rect">
            <a:avLst/>
          </a:prstGeom>
          <a:noFill/>
          <a:ln>
            <a:noFill/>
          </a:ln>
        </p:spPr>
        <p:txBody>
          <a:bodyPr spcFirstLastPara="1" wrap="square" lIns="91425" tIns="45700" rIns="91425" bIns="45700" anchor="t" anchorCtr="0">
            <a:spAutoFit/>
          </a:bodyPr>
          <a:lstStyle/>
          <a:p>
            <a:pPr marL="342900" lvl="0" indent="-342900">
              <a:lnSpc>
                <a:spcPct val="150000"/>
              </a:lnSpc>
              <a:buFont typeface="+mj-lt"/>
              <a:buAutoNum type="arabicPeriod"/>
            </a:pPr>
            <a:r>
              <a:rPr lang="en-US" sz="1800" dirty="0">
                <a:solidFill>
                  <a:schemeClr val="dk1"/>
                </a:solidFill>
                <a:latin typeface="Arial" pitchFamily="34" charset="0"/>
                <a:ea typeface="Garamond"/>
                <a:cs typeface="Arial" pitchFamily="34" charset="0"/>
                <a:sym typeface="Garamond"/>
              </a:rPr>
              <a:t>External nonstationary </a:t>
            </a:r>
            <a:r>
              <a:rPr lang="en-US" sz="1800" b="1" dirty="0">
                <a:solidFill>
                  <a:schemeClr val="dk1"/>
                </a:solidFill>
                <a:latin typeface="Arial" pitchFamily="34" charset="0"/>
                <a:ea typeface="Garamond"/>
                <a:cs typeface="Arial" pitchFamily="34" charset="0"/>
                <a:sym typeface="Garamond"/>
              </a:rPr>
              <a:t>time-varying loadings </a:t>
            </a:r>
            <a:r>
              <a:rPr lang="en-US" sz="1800" dirty="0">
                <a:solidFill>
                  <a:schemeClr val="dk1"/>
                </a:solidFill>
                <a:latin typeface="Arial" pitchFamily="34" charset="0"/>
                <a:ea typeface="Garamond"/>
                <a:cs typeface="Arial" pitchFamily="34" charset="0"/>
                <a:sym typeface="Garamond"/>
              </a:rPr>
              <a:t>(unknown or hard to obtain)</a:t>
            </a:r>
          </a:p>
          <a:p>
            <a:pPr marL="342900" lvl="0" indent="-342900">
              <a:lnSpc>
                <a:spcPct val="150000"/>
              </a:lnSpc>
              <a:buFont typeface="+mj-lt"/>
              <a:buAutoNum type="arabicPeriod"/>
            </a:pPr>
            <a:r>
              <a:rPr lang="en-US" sz="1800" b="1" dirty="0">
                <a:solidFill>
                  <a:schemeClr val="dk1"/>
                </a:solidFill>
                <a:latin typeface="Arial" pitchFamily="34" charset="0"/>
                <a:ea typeface="Garamond"/>
                <a:cs typeface="Arial" pitchFamily="34" charset="0"/>
                <a:sym typeface="Garamond"/>
              </a:rPr>
              <a:t>Noise</a:t>
            </a:r>
            <a:r>
              <a:rPr lang="en-US" sz="1800" dirty="0">
                <a:solidFill>
                  <a:schemeClr val="dk1"/>
                </a:solidFill>
                <a:latin typeface="Arial" pitchFamily="34" charset="0"/>
                <a:ea typeface="Garamond"/>
                <a:cs typeface="Arial" pitchFamily="34" charset="0"/>
                <a:sym typeface="Garamond"/>
              </a:rPr>
              <a:t> from both external environment and internal equipment</a:t>
            </a:r>
          </a:p>
          <a:p>
            <a:pPr marL="342900" lvl="0" indent="-342900">
              <a:lnSpc>
                <a:spcPct val="150000"/>
              </a:lnSpc>
              <a:buFont typeface="+mj-lt"/>
              <a:buAutoNum type="arabicPeriod"/>
            </a:pPr>
            <a:r>
              <a:rPr lang="en-US" sz="1800" dirty="0">
                <a:solidFill>
                  <a:schemeClr val="dk1"/>
                </a:solidFill>
                <a:latin typeface="Arial" pitchFamily="34" charset="0"/>
                <a:ea typeface="Garamond"/>
                <a:cs typeface="Arial" pitchFamily="34" charset="0"/>
                <a:sym typeface="Garamond"/>
              </a:rPr>
              <a:t>Complex composite </a:t>
            </a:r>
            <a:r>
              <a:rPr lang="en-US" sz="1800" b="1" dirty="0">
                <a:solidFill>
                  <a:schemeClr val="dk1"/>
                </a:solidFill>
                <a:latin typeface="Arial" pitchFamily="34" charset="0"/>
                <a:ea typeface="Garamond"/>
                <a:cs typeface="Arial" pitchFamily="34" charset="0"/>
                <a:sym typeface="Garamond"/>
              </a:rPr>
              <a:t>materials </a:t>
            </a:r>
            <a:r>
              <a:rPr lang="en-US" sz="1800" dirty="0">
                <a:solidFill>
                  <a:schemeClr val="dk1"/>
                </a:solidFill>
                <a:latin typeface="Arial" pitchFamily="34" charset="0"/>
                <a:ea typeface="Garamond"/>
                <a:cs typeface="Arial" pitchFamily="34" charset="0"/>
                <a:sym typeface="Garamond"/>
              </a:rPr>
              <a:t>and complicated aerodynamic </a:t>
            </a:r>
            <a:r>
              <a:rPr lang="en-US" sz="1800" b="1" dirty="0">
                <a:solidFill>
                  <a:schemeClr val="dk1"/>
                </a:solidFill>
                <a:latin typeface="Arial" pitchFamily="34" charset="0"/>
                <a:ea typeface="Garamond"/>
                <a:cs typeface="Arial" pitchFamily="34" charset="0"/>
                <a:sym typeface="Garamond"/>
              </a:rPr>
              <a:t>shapes</a:t>
            </a:r>
            <a:endParaRPr sz="1800" b="1" dirty="0">
              <a:solidFill>
                <a:schemeClr val="dk1"/>
              </a:solidFill>
              <a:latin typeface="Arial" pitchFamily="34" charset="0"/>
              <a:ea typeface="Garamond"/>
              <a:cs typeface="Arial" pitchFamily="34" charset="0"/>
              <a:sym typeface="Garamond"/>
            </a:endParaRPr>
          </a:p>
        </p:txBody>
      </p:sp>
      <p:sp>
        <p:nvSpPr>
          <p:cNvPr id="147" name="Google Shape;147;p4"/>
          <p:cNvSpPr/>
          <p:nvPr/>
        </p:nvSpPr>
        <p:spPr>
          <a:xfrm flipH="1">
            <a:off x="1260834" y="486410"/>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48" name="Google Shape;148;p4"/>
          <p:cNvSpPr txBox="1"/>
          <p:nvPr/>
        </p:nvSpPr>
        <p:spPr>
          <a:xfrm>
            <a:off x="651109" y="470458"/>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01</a:t>
            </a:r>
            <a:endParaRPr dirty="0"/>
          </a:p>
        </p:txBody>
      </p:sp>
      <p:grpSp>
        <p:nvGrpSpPr>
          <p:cNvPr id="150" name="Google Shape;150;p4"/>
          <p:cNvGrpSpPr/>
          <p:nvPr/>
        </p:nvGrpSpPr>
        <p:grpSpPr>
          <a:xfrm rot="-4500000">
            <a:off x="139054" y="433509"/>
            <a:ext cx="578694" cy="563848"/>
            <a:chOff x="956335" y="4967195"/>
            <a:chExt cx="905195" cy="881972"/>
          </a:xfrm>
        </p:grpSpPr>
        <p:sp>
          <p:nvSpPr>
            <p:cNvPr id="151" name="Google Shape;151;p4"/>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52" name="Google Shape;152;p4"/>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sp>
        <p:nvSpPr>
          <p:cNvPr id="24" name="Google Shape;211;p7"/>
          <p:cNvSpPr txBox="1"/>
          <p:nvPr/>
        </p:nvSpPr>
        <p:spPr>
          <a:xfrm>
            <a:off x="1419155" y="765413"/>
            <a:ext cx="6251343" cy="400110"/>
          </a:xfrm>
          <a:prstGeom prst="rect">
            <a:avLst/>
          </a:prstGeom>
          <a:noFill/>
          <a:ln>
            <a:noFill/>
          </a:ln>
        </p:spPr>
        <p:txBody>
          <a:bodyPr spcFirstLastPara="1" wrap="square" lIns="91425" tIns="45700" rIns="91425" bIns="45700" anchor="t" anchorCtr="0">
            <a:spAutoFit/>
          </a:bodyPr>
          <a:lstStyle/>
          <a:p>
            <a:r>
              <a:rPr lang="en-US" sz="2000" b="1" dirty="0">
                <a:solidFill>
                  <a:schemeClr val="dk1"/>
                </a:solidFill>
                <a:latin typeface="Garamond"/>
                <a:ea typeface="Garamond"/>
                <a:cs typeface="Garamond"/>
                <a:sym typeface="Garamond"/>
              </a:rPr>
              <a:t>Project background</a:t>
            </a:r>
            <a:endParaRPr sz="2000" b="1" dirty="0">
              <a:solidFill>
                <a:schemeClr val="dk1"/>
              </a:solidFill>
              <a:latin typeface="Garamond"/>
              <a:ea typeface="Garamond"/>
              <a:cs typeface="Garamond"/>
              <a:sym typeface="Garamond"/>
            </a:endParaRPr>
          </a:p>
        </p:txBody>
      </p:sp>
      <p:sp>
        <p:nvSpPr>
          <p:cNvPr id="25" name="Google Shape;214;p7"/>
          <p:cNvSpPr txBox="1"/>
          <p:nvPr/>
        </p:nvSpPr>
        <p:spPr>
          <a:xfrm>
            <a:off x="1402304" y="241629"/>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Introduction</a:t>
            </a:r>
            <a:endParaRPr sz="2800" dirty="0">
              <a:solidFill>
                <a:schemeClr val="dk1"/>
              </a:solidFill>
              <a:latin typeface="Garamond"/>
              <a:ea typeface="Garamond"/>
              <a:cs typeface="Garamond"/>
              <a:sym typeface="Garamond"/>
            </a:endParaRPr>
          </a:p>
        </p:txBody>
      </p:sp>
      <p:sp>
        <p:nvSpPr>
          <p:cNvPr id="5" name="TextBox 4"/>
          <p:cNvSpPr txBox="1"/>
          <p:nvPr/>
        </p:nvSpPr>
        <p:spPr>
          <a:xfrm>
            <a:off x="1402304" y="1604525"/>
            <a:ext cx="2843941" cy="40006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lgn="ctr">
              <a:defRPr sz="2000" b="1">
                <a:solidFill>
                  <a:srgbClr val="1B10B0"/>
                </a:solidFill>
                <a:latin typeface="Arial" pitchFamily="34" charset="0"/>
                <a:ea typeface="Garamond"/>
                <a:cs typeface="Arial" pitchFamily="34" charset="0"/>
              </a:defRPr>
            </a:lvl1pPr>
          </a:lstStyle>
          <a:p>
            <a:r>
              <a:rPr lang="en-US" dirty="0">
                <a:solidFill>
                  <a:srgbClr val="7030A0"/>
                </a:solidFill>
              </a:rPr>
              <a:t>General background</a:t>
            </a:r>
            <a:endParaRPr lang="en-GB" dirty="0">
              <a:solidFill>
                <a:srgbClr val="7030A0"/>
              </a:solidFill>
            </a:endParaRPr>
          </a:p>
        </p:txBody>
      </p:sp>
      <p:sp>
        <p:nvSpPr>
          <p:cNvPr id="6" name="TextBox 5"/>
          <p:cNvSpPr txBox="1"/>
          <p:nvPr/>
        </p:nvSpPr>
        <p:spPr>
          <a:xfrm>
            <a:off x="352858" y="2143844"/>
            <a:ext cx="5743142" cy="3293209"/>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a:t>Conventional fossil energy </a:t>
            </a:r>
            <a:r>
              <a:rPr lang="en-US" sz="1600" dirty="0"/>
              <a:t>has been extensively consumed and is gradually limited and in-short-supply [1].</a:t>
            </a:r>
          </a:p>
          <a:p>
            <a:endParaRPr lang="en-US" sz="1600" dirty="0"/>
          </a:p>
          <a:p>
            <a:pPr marL="285750" indent="-285750">
              <a:buFont typeface="Wingdings" panose="05000000000000000000" pitchFamily="2" charset="2"/>
              <a:buChar char="Ø"/>
            </a:pPr>
            <a:r>
              <a:rPr lang="en-US" sz="1600" dirty="0">
                <a:solidFill>
                  <a:schemeClr val="tx1"/>
                </a:solidFill>
              </a:rPr>
              <a:t>To meet the rapid growth of worldwide energy demand, </a:t>
            </a:r>
            <a:r>
              <a:rPr lang="en-US" sz="1600" b="1" dirty="0">
                <a:solidFill>
                  <a:schemeClr val="tx1"/>
                </a:solidFill>
              </a:rPr>
              <a:t>renewable energy</a:t>
            </a:r>
            <a:r>
              <a:rPr lang="en-US" sz="1600" dirty="0">
                <a:solidFill>
                  <a:schemeClr val="tx1"/>
                </a:solidFill>
              </a:rPr>
              <a:t> has been contributing more energy production globally [2].</a:t>
            </a:r>
          </a:p>
          <a:p>
            <a:pPr marL="285750" indent="-285750">
              <a:buFont typeface="Wingdings" panose="05000000000000000000" pitchFamily="2" charset="2"/>
              <a:buChar char="Ø"/>
            </a:pPr>
            <a:endParaRPr lang="en-US" sz="1600" dirty="0">
              <a:solidFill>
                <a:schemeClr val="tx1"/>
              </a:solidFill>
            </a:endParaRPr>
          </a:p>
          <a:p>
            <a:pPr marL="285750" indent="-285750">
              <a:buFont typeface="Wingdings" panose="05000000000000000000" pitchFamily="2" charset="2"/>
              <a:buChar char="Ø"/>
            </a:pPr>
            <a:r>
              <a:rPr lang="en-US" sz="1600" b="1" dirty="0"/>
              <a:t>Wind power </a:t>
            </a:r>
            <a:r>
              <a:rPr lang="en-US" sz="1600" dirty="0"/>
              <a:t>has been recognized as one of the most clean and reliable energy resources [3].</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The wind turbines (WT) are increasingly deployed to convert kinetic energy into electricity, and </a:t>
            </a:r>
            <a:r>
              <a:rPr lang="en-US" sz="1600" b="1" dirty="0">
                <a:solidFill>
                  <a:srgbClr val="7030A0"/>
                </a:solidFill>
              </a:rPr>
              <a:t>WT blades</a:t>
            </a:r>
            <a:r>
              <a:rPr lang="en-US" sz="1600" dirty="0">
                <a:solidFill>
                  <a:srgbClr val="7030A0"/>
                </a:solidFill>
              </a:rPr>
              <a:t> </a:t>
            </a:r>
            <a:r>
              <a:rPr lang="en-US" sz="1600" dirty="0"/>
              <a:t>play a vital role in capturing wind energy from nature.</a:t>
            </a:r>
            <a:endParaRPr lang="en-GB" sz="1600" dirty="0"/>
          </a:p>
        </p:txBody>
      </p:sp>
      <p:pic>
        <p:nvPicPr>
          <p:cNvPr id="7" name="Picture 6">
            <a:extLst>
              <a:ext uri="{FF2B5EF4-FFF2-40B4-BE49-F238E27FC236}">
                <a16:creationId xmlns:a16="http://schemas.microsoft.com/office/drawing/2014/main" id="{3F5666A8-627A-4383-A65B-AEF14F5F4273}"/>
              </a:ext>
            </a:extLst>
          </p:cNvPr>
          <p:cNvPicPr>
            <a:picLocks noChangeAspect="1"/>
          </p:cNvPicPr>
          <p:nvPr/>
        </p:nvPicPr>
        <p:blipFill>
          <a:blip r:embed="rId3"/>
          <a:stretch>
            <a:fillRect/>
          </a:stretch>
        </p:blipFill>
        <p:spPr>
          <a:xfrm>
            <a:off x="6625107" y="241629"/>
            <a:ext cx="4841369" cy="272327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250"/>
                                        <p:tgtEl>
                                          <p:spTgt spid="1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25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8" name="Google Shape;147;p4"/>
          <p:cNvSpPr/>
          <p:nvPr/>
        </p:nvSpPr>
        <p:spPr>
          <a:xfrm flipH="1">
            <a:off x="1260834" y="486410"/>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9" name="Google Shape;148;p4"/>
          <p:cNvSpPr txBox="1"/>
          <p:nvPr/>
        </p:nvSpPr>
        <p:spPr>
          <a:xfrm>
            <a:off x="651109" y="470458"/>
            <a:ext cx="681725"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01</a:t>
            </a:r>
            <a:endParaRPr dirty="0"/>
          </a:p>
        </p:txBody>
      </p:sp>
      <p:grpSp>
        <p:nvGrpSpPr>
          <p:cNvPr id="23" name="Google Shape;150;p4"/>
          <p:cNvGrpSpPr/>
          <p:nvPr/>
        </p:nvGrpSpPr>
        <p:grpSpPr>
          <a:xfrm rot="-4500000">
            <a:off x="139054" y="433509"/>
            <a:ext cx="578694" cy="563848"/>
            <a:chOff x="956335" y="4967195"/>
            <a:chExt cx="905195" cy="881972"/>
          </a:xfrm>
        </p:grpSpPr>
        <p:sp>
          <p:nvSpPr>
            <p:cNvPr id="24" name="Google Shape;151;p4"/>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25" name="Google Shape;152;p4"/>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sp>
        <p:nvSpPr>
          <p:cNvPr id="26" name="Google Shape;211;p7"/>
          <p:cNvSpPr txBox="1"/>
          <p:nvPr/>
        </p:nvSpPr>
        <p:spPr>
          <a:xfrm>
            <a:off x="1419155" y="765413"/>
            <a:ext cx="6251343" cy="400110"/>
          </a:xfrm>
          <a:prstGeom prst="rect">
            <a:avLst/>
          </a:prstGeom>
          <a:noFill/>
          <a:ln>
            <a:noFill/>
          </a:ln>
        </p:spPr>
        <p:txBody>
          <a:bodyPr spcFirstLastPara="1" wrap="square" lIns="91425" tIns="45700" rIns="91425" bIns="45700" anchor="t" anchorCtr="0">
            <a:spAutoFit/>
          </a:bodyPr>
          <a:lstStyle/>
          <a:p>
            <a:r>
              <a:rPr lang="en-US" sz="2000" b="1" dirty="0">
                <a:solidFill>
                  <a:schemeClr val="dk1"/>
                </a:solidFill>
                <a:latin typeface="Garamond"/>
                <a:ea typeface="Garamond"/>
                <a:cs typeface="Garamond"/>
                <a:sym typeface="Garamond"/>
              </a:rPr>
              <a:t>Aim, objectives and contributions</a:t>
            </a:r>
            <a:endParaRPr sz="2000" b="1" dirty="0">
              <a:solidFill>
                <a:schemeClr val="dk1"/>
              </a:solidFill>
              <a:latin typeface="Garamond"/>
              <a:ea typeface="Garamond"/>
              <a:cs typeface="Garamond"/>
              <a:sym typeface="Garamond"/>
            </a:endParaRPr>
          </a:p>
        </p:txBody>
      </p:sp>
      <p:sp>
        <p:nvSpPr>
          <p:cNvPr id="27" name="Google Shape;214;p7"/>
          <p:cNvSpPr txBox="1"/>
          <p:nvPr/>
        </p:nvSpPr>
        <p:spPr>
          <a:xfrm>
            <a:off x="1402304" y="241629"/>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Introduction</a:t>
            </a:r>
            <a:endParaRPr sz="2800" dirty="0">
              <a:solidFill>
                <a:schemeClr val="dk1"/>
              </a:solidFill>
              <a:latin typeface="Garamond"/>
              <a:ea typeface="Garamond"/>
              <a:cs typeface="Garamond"/>
              <a:sym typeface="Garamond"/>
            </a:endParaRPr>
          </a:p>
        </p:txBody>
      </p:sp>
      <p:sp>
        <p:nvSpPr>
          <p:cNvPr id="34" name="Google Shape;223;p7"/>
          <p:cNvSpPr/>
          <p:nvPr/>
        </p:nvSpPr>
        <p:spPr>
          <a:xfrm>
            <a:off x="3907185" y="3256685"/>
            <a:ext cx="3491014" cy="2219542"/>
          </a:xfrm>
          <a:prstGeom prst="rect">
            <a:avLst/>
          </a:prstGeom>
          <a:noFill/>
          <a:ln>
            <a:noFill/>
          </a:ln>
        </p:spPr>
        <p:txBody>
          <a:bodyPr spcFirstLastPara="1" wrap="square" lIns="91425" tIns="45700" rIns="91425" bIns="45700" anchor="t" anchorCtr="0">
            <a:spAutoFit/>
          </a:bodyPr>
          <a:lstStyle/>
          <a:p>
            <a:pPr algn="ctr">
              <a:lnSpc>
                <a:spcPct val="143750"/>
              </a:lnSpc>
            </a:pPr>
            <a:r>
              <a:rPr lang="en-US" sz="2400" dirty="0">
                <a:solidFill>
                  <a:srgbClr val="7030A0"/>
                </a:solidFill>
                <a:latin typeface="Arial" pitchFamily="34" charset="0"/>
                <a:ea typeface="Garamond"/>
                <a:cs typeface="Arial" pitchFamily="34" charset="0"/>
                <a:sym typeface="Garamond"/>
              </a:rPr>
              <a:t>Time domain:</a:t>
            </a:r>
            <a:br>
              <a:rPr lang="en-US" sz="2400" dirty="0">
                <a:solidFill>
                  <a:srgbClr val="1B10B0"/>
                </a:solidFill>
                <a:latin typeface="Arial" pitchFamily="34" charset="0"/>
                <a:ea typeface="Garamond"/>
                <a:cs typeface="Arial" pitchFamily="34" charset="0"/>
                <a:sym typeface="Garamond"/>
              </a:rPr>
            </a:br>
            <a:r>
              <a:rPr lang="en-US" sz="2400" dirty="0">
                <a:solidFill>
                  <a:schemeClr val="dk1"/>
                </a:solidFill>
                <a:latin typeface="Arial" pitchFamily="34" charset="0"/>
                <a:ea typeface="Garamond"/>
                <a:cs typeface="Arial" pitchFamily="34" charset="0"/>
                <a:sym typeface="Garamond"/>
              </a:rPr>
              <a:t>System identification</a:t>
            </a:r>
          </a:p>
          <a:p>
            <a:pPr algn="ctr">
              <a:lnSpc>
                <a:spcPct val="143750"/>
              </a:lnSpc>
            </a:pPr>
            <a:r>
              <a:rPr lang="en-US" sz="2400" dirty="0">
                <a:solidFill>
                  <a:schemeClr val="dk1"/>
                </a:solidFill>
                <a:latin typeface="Arial" pitchFamily="34" charset="0"/>
                <a:cs typeface="Arial" pitchFamily="34" charset="0"/>
                <a:sym typeface="Garamond"/>
              </a:rPr>
              <a:t>(ARX, ARMAX, OE, nonlinear polynomial)</a:t>
            </a:r>
            <a:endParaRPr sz="2400" dirty="0">
              <a:latin typeface="Arial" pitchFamily="34" charset="0"/>
              <a:cs typeface="Arial" pitchFamily="34" charset="0"/>
            </a:endParaRPr>
          </a:p>
        </p:txBody>
      </p:sp>
      <p:sp>
        <p:nvSpPr>
          <p:cNvPr id="5" name="TextBox 4"/>
          <p:cNvSpPr txBox="1"/>
          <p:nvPr/>
        </p:nvSpPr>
        <p:spPr>
          <a:xfrm>
            <a:off x="250784" y="3256685"/>
            <a:ext cx="3416244" cy="2343655"/>
          </a:xfrm>
          <a:prstGeom prst="rect">
            <a:avLst/>
          </a:prstGeom>
          <a:solidFill>
            <a:schemeClr val="accent6">
              <a:lumMod val="20000"/>
              <a:lumOff val="80000"/>
            </a:schemeClr>
          </a:solidFill>
          <a:scene3d>
            <a:camera prst="orthographicFront"/>
            <a:lightRig rig="threePt" dir="t"/>
          </a:scene3d>
          <a:sp3d>
            <a:bevelT prst="angle"/>
          </a:sp3d>
        </p:spPr>
        <p:txBody>
          <a:bodyPr wrap="square" rtlCol="0">
            <a:spAutoFit/>
          </a:bodyPr>
          <a:lstStyle/>
          <a:p>
            <a:pPr>
              <a:lnSpc>
                <a:spcPct val="150000"/>
              </a:lnSpc>
            </a:pPr>
            <a:r>
              <a:rPr lang="en-US" sz="2000" dirty="0"/>
              <a:t>The main aim of this paper is to develop effective methods for WT blade </a:t>
            </a:r>
            <a:r>
              <a:rPr lang="en-US" sz="2000" b="1" dirty="0"/>
              <a:t>condition monitoring and fault detection.</a:t>
            </a:r>
            <a:endParaRPr lang="en-GB" sz="2000" b="1" dirty="0"/>
          </a:p>
        </p:txBody>
      </p:sp>
      <p:sp>
        <p:nvSpPr>
          <p:cNvPr id="58" name="圆角矩形 21"/>
          <p:cNvSpPr/>
          <p:nvPr/>
        </p:nvSpPr>
        <p:spPr>
          <a:xfrm rot="10800000" flipV="1">
            <a:off x="4013901" y="1588708"/>
            <a:ext cx="3277583" cy="491115"/>
          </a:xfrm>
          <a:prstGeom prst="roundRect">
            <a:avLst>
              <a:gd name="adj" fmla="val 5039"/>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2400" dirty="0">
                <a:latin typeface="Cambria" charset="0"/>
                <a:ea typeface="Cambria" charset="0"/>
                <a:cs typeface="Cambria" charset="0"/>
              </a:rPr>
              <a:t>Objectives</a:t>
            </a:r>
            <a:endParaRPr lang="zh-CN" altLang="en-US" sz="2400" dirty="0">
              <a:latin typeface="Cambria" charset="0"/>
              <a:ea typeface="Cambria" charset="0"/>
              <a:cs typeface="Cambria" charset="0"/>
            </a:endParaRPr>
          </a:p>
        </p:txBody>
      </p:sp>
      <p:sp>
        <p:nvSpPr>
          <p:cNvPr id="59" name="圆角矩形 21"/>
          <p:cNvSpPr/>
          <p:nvPr/>
        </p:nvSpPr>
        <p:spPr>
          <a:xfrm rot="10800000" flipV="1">
            <a:off x="1057958" y="1588707"/>
            <a:ext cx="1991612" cy="491115"/>
          </a:xfrm>
          <a:prstGeom prst="roundRect">
            <a:avLst>
              <a:gd name="adj" fmla="val 5039"/>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2400" dirty="0">
                <a:latin typeface="Cambria" charset="0"/>
                <a:ea typeface="Cambria" charset="0"/>
                <a:cs typeface="Cambria" charset="0"/>
              </a:rPr>
              <a:t>Aim</a:t>
            </a:r>
            <a:endParaRPr lang="zh-CN" altLang="en-US" sz="2400" dirty="0">
              <a:latin typeface="Cambria" charset="0"/>
              <a:ea typeface="Cambria" charset="0"/>
              <a:cs typeface="Cambria" charset="0"/>
            </a:endParaRPr>
          </a:p>
        </p:txBody>
      </p:sp>
      <p:cxnSp>
        <p:nvCxnSpPr>
          <p:cNvPr id="60" name="Straight Arrow Connector 59"/>
          <p:cNvCxnSpPr>
            <a:cxnSpLocks/>
            <a:stCxn id="58" idx="2"/>
            <a:endCxn id="34" idx="0"/>
          </p:cNvCxnSpPr>
          <p:nvPr/>
        </p:nvCxnSpPr>
        <p:spPr>
          <a:xfrm>
            <a:off x="5652692" y="2079823"/>
            <a:ext cx="0" cy="1176862"/>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2B0929-736E-425D-9A98-3DAE86F626EB}"/>
              </a:ext>
            </a:extLst>
          </p:cNvPr>
          <p:cNvCxnSpPr>
            <a:cxnSpLocks/>
          </p:cNvCxnSpPr>
          <p:nvPr/>
        </p:nvCxnSpPr>
        <p:spPr>
          <a:xfrm>
            <a:off x="2043230" y="2079823"/>
            <a:ext cx="0" cy="1176862"/>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15" name="圆角矩形 21">
            <a:extLst>
              <a:ext uri="{FF2B5EF4-FFF2-40B4-BE49-F238E27FC236}">
                <a16:creationId xmlns:a16="http://schemas.microsoft.com/office/drawing/2014/main" id="{54B44097-717D-454B-BAC2-13BCBF6A2118}"/>
              </a:ext>
            </a:extLst>
          </p:cNvPr>
          <p:cNvSpPr/>
          <p:nvPr/>
        </p:nvSpPr>
        <p:spPr>
          <a:xfrm rot="10800000" flipV="1">
            <a:off x="8172694" y="1588708"/>
            <a:ext cx="3277583" cy="491115"/>
          </a:xfrm>
          <a:prstGeom prst="roundRect">
            <a:avLst>
              <a:gd name="adj" fmla="val 5039"/>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2400" dirty="0">
                <a:latin typeface="Cambria" charset="0"/>
                <a:ea typeface="Cambria" charset="0"/>
                <a:cs typeface="Cambria" charset="0"/>
              </a:rPr>
              <a:t>Contributions</a:t>
            </a:r>
            <a:endParaRPr lang="zh-CN" altLang="en-US" sz="2400" dirty="0">
              <a:latin typeface="Cambria" charset="0"/>
              <a:ea typeface="Cambria" charset="0"/>
              <a:cs typeface="Cambria" charset="0"/>
            </a:endParaRPr>
          </a:p>
        </p:txBody>
      </p:sp>
      <p:sp>
        <p:nvSpPr>
          <p:cNvPr id="16" name="Google Shape;223;p7">
            <a:extLst>
              <a:ext uri="{FF2B5EF4-FFF2-40B4-BE49-F238E27FC236}">
                <a16:creationId xmlns:a16="http://schemas.microsoft.com/office/drawing/2014/main" id="{C9C9311E-DB66-46F3-ACF7-D0C5CD2D2E6F}"/>
              </a:ext>
            </a:extLst>
          </p:cNvPr>
          <p:cNvSpPr/>
          <p:nvPr/>
        </p:nvSpPr>
        <p:spPr>
          <a:xfrm>
            <a:off x="7856947" y="3256685"/>
            <a:ext cx="3909075" cy="1865086"/>
          </a:xfrm>
          <a:prstGeom prst="rect">
            <a:avLst/>
          </a:prstGeom>
          <a:noFill/>
          <a:ln>
            <a:noFill/>
          </a:ln>
        </p:spPr>
        <p:txBody>
          <a:bodyPr spcFirstLastPara="1" wrap="square" lIns="91425" tIns="45700" rIns="91425" bIns="45700" anchor="t" anchorCtr="0">
            <a:spAutoFit/>
          </a:bodyPr>
          <a:lstStyle/>
          <a:p>
            <a:pPr marL="342900" indent="-342900">
              <a:lnSpc>
                <a:spcPct val="143750"/>
              </a:lnSpc>
              <a:buFont typeface="Arial" panose="020B0604020202020204" pitchFamily="34" charset="0"/>
              <a:buChar char="•"/>
            </a:pPr>
            <a:r>
              <a:rPr lang="en-US" sz="2000" dirty="0">
                <a:latin typeface="Arial" pitchFamily="34" charset="0"/>
                <a:cs typeface="Arial" pitchFamily="34" charset="0"/>
              </a:rPr>
              <a:t>Output-only Transmissibility </a:t>
            </a:r>
          </a:p>
          <a:p>
            <a:pPr marL="342900" indent="-342900">
              <a:lnSpc>
                <a:spcPct val="143750"/>
              </a:lnSpc>
              <a:buFont typeface="Arial" panose="020B0604020202020204" pitchFamily="34" charset="0"/>
              <a:buChar char="•"/>
            </a:pPr>
            <a:r>
              <a:rPr lang="en-US" sz="2000" dirty="0">
                <a:latin typeface="Arial" pitchFamily="34" charset="0"/>
                <a:cs typeface="Arial" pitchFamily="34" charset="0"/>
              </a:rPr>
              <a:t>Verified via three naturally damaged industrial WT blades serving over 15 years</a:t>
            </a:r>
            <a:endParaRPr sz="2000" dirty="0">
              <a:latin typeface="Arial" pitchFamily="34" charset="0"/>
              <a:cs typeface="Arial" pitchFamily="34" charset="0"/>
            </a:endParaRPr>
          </a:p>
        </p:txBody>
      </p:sp>
      <p:cxnSp>
        <p:nvCxnSpPr>
          <p:cNvPr id="17" name="Straight Arrow Connector 16">
            <a:extLst>
              <a:ext uri="{FF2B5EF4-FFF2-40B4-BE49-F238E27FC236}">
                <a16:creationId xmlns:a16="http://schemas.microsoft.com/office/drawing/2014/main" id="{31A41CF3-EF84-4DC6-BA76-2608B958842D}"/>
              </a:ext>
            </a:extLst>
          </p:cNvPr>
          <p:cNvCxnSpPr>
            <a:cxnSpLocks/>
          </p:cNvCxnSpPr>
          <p:nvPr/>
        </p:nvCxnSpPr>
        <p:spPr>
          <a:xfrm>
            <a:off x="9886898" y="2081863"/>
            <a:ext cx="0" cy="1176862"/>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5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5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25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5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5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8"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p:nvPr/>
        </p:nvSpPr>
        <p:spPr>
          <a:xfrm>
            <a:off x="3920067" y="1214175"/>
            <a:ext cx="4351864" cy="3795148"/>
          </a:xfrm>
          <a:prstGeom prst="rect">
            <a:avLst/>
          </a:prstGeom>
          <a:noFill/>
          <a:ln w="1905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
        <p:nvSpPr>
          <p:cNvPr id="192" name="Google Shape;192;p6"/>
          <p:cNvSpPr txBox="1"/>
          <p:nvPr/>
        </p:nvSpPr>
        <p:spPr>
          <a:xfrm>
            <a:off x="3274217" y="2668251"/>
            <a:ext cx="5643563" cy="545624"/>
          </a:xfrm>
          <a:prstGeom prst="rect">
            <a:avLst/>
          </a:prstGeom>
          <a:solidFill>
            <a:srgbClr val="C75050"/>
          </a:solidFill>
          <a:ln>
            <a:noFill/>
          </a:ln>
        </p:spPr>
        <p:txBody>
          <a:bodyPr spcFirstLastPara="1" wrap="square" lIns="91425" tIns="45700" rIns="91425" bIns="45700" anchor="t" anchorCtr="0">
            <a:noAutofit/>
          </a:bodyPr>
          <a:lstStyle/>
          <a:p>
            <a:pPr algn="ctr">
              <a:lnSpc>
                <a:spcPct val="130000"/>
              </a:lnSpc>
            </a:pPr>
            <a:endParaRPr sz="1600">
              <a:solidFill>
                <a:srgbClr val="282728"/>
              </a:solidFill>
              <a:latin typeface="Pacifico"/>
              <a:ea typeface="Pacifico"/>
              <a:cs typeface="Pacifico"/>
              <a:sym typeface="Pacifico"/>
            </a:endParaRPr>
          </a:p>
        </p:txBody>
      </p:sp>
      <p:sp>
        <p:nvSpPr>
          <p:cNvPr id="193" name="Google Shape;193;p6"/>
          <p:cNvSpPr/>
          <p:nvPr/>
        </p:nvSpPr>
        <p:spPr>
          <a:xfrm>
            <a:off x="5138701" y="6626004"/>
            <a:ext cx="1914597" cy="231996"/>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
        <p:nvSpPr>
          <p:cNvPr id="195" name="Google Shape;195;p6"/>
          <p:cNvSpPr txBox="1"/>
          <p:nvPr/>
        </p:nvSpPr>
        <p:spPr>
          <a:xfrm>
            <a:off x="3727450" y="2707788"/>
            <a:ext cx="4737100" cy="461624"/>
          </a:xfrm>
          <a:prstGeom prst="rect">
            <a:avLst/>
          </a:prstGeom>
          <a:noFill/>
          <a:ln>
            <a:noFill/>
          </a:ln>
        </p:spPr>
        <p:txBody>
          <a:bodyPr spcFirstLastPara="1" wrap="square" lIns="91425" tIns="45700" rIns="91425" bIns="45700" anchor="t" anchorCtr="0">
            <a:spAutoFit/>
          </a:bodyPr>
          <a:lstStyle/>
          <a:p>
            <a:pPr lvl="0" algn="ctr"/>
            <a:r>
              <a:rPr lang="en-GB" sz="2400" b="1" dirty="0">
                <a:solidFill>
                  <a:schemeClr val="lt1"/>
                </a:solidFill>
                <a:latin typeface="Garamond"/>
                <a:ea typeface="Garamond"/>
                <a:cs typeface="Garamond"/>
                <a:sym typeface="Garamond"/>
              </a:rPr>
              <a:t>Literature review</a:t>
            </a:r>
          </a:p>
        </p:txBody>
      </p:sp>
      <p:sp>
        <p:nvSpPr>
          <p:cNvPr id="196" name="Google Shape;196;p6"/>
          <p:cNvSpPr txBox="1"/>
          <p:nvPr/>
        </p:nvSpPr>
        <p:spPr>
          <a:xfrm>
            <a:off x="4202905" y="1631611"/>
            <a:ext cx="3786188" cy="70788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3F3F3F"/>
                </a:solidFill>
                <a:latin typeface="Garamond"/>
                <a:ea typeface="Garamond"/>
                <a:cs typeface="Garamond"/>
                <a:sym typeface="Garamond"/>
              </a:rPr>
              <a:t>PART   TWO</a:t>
            </a:r>
            <a:endParaRPr sz="4000" b="1" dirty="0">
              <a:solidFill>
                <a:srgbClr val="3F3F3F"/>
              </a:solidFill>
              <a:latin typeface="Garamond"/>
              <a:ea typeface="Garamond"/>
              <a:cs typeface="Garamond"/>
              <a:sym typeface="Garamond"/>
            </a:endParaRPr>
          </a:p>
        </p:txBody>
      </p:sp>
      <p:sp>
        <p:nvSpPr>
          <p:cNvPr id="197" name="Google Shape;197;p6"/>
          <p:cNvSpPr/>
          <p:nvPr/>
        </p:nvSpPr>
        <p:spPr>
          <a:xfrm>
            <a:off x="4380595" y="3336582"/>
            <a:ext cx="3820998" cy="1338788"/>
          </a:xfrm>
          <a:prstGeom prst="rect">
            <a:avLst/>
          </a:prstGeom>
          <a:noFill/>
          <a:ln>
            <a:noFill/>
          </a:ln>
        </p:spPr>
        <p:txBody>
          <a:bodyPr spcFirstLastPara="1" wrap="square" lIns="91425" tIns="45700" rIns="91425" bIns="45700" anchor="t" anchorCtr="0">
            <a:spAutoFit/>
          </a:bodyPr>
          <a:lstStyle/>
          <a:p>
            <a:pPr marL="285750" indent="-285750">
              <a:lnSpc>
                <a:spcPct val="150000"/>
              </a:lnSpc>
              <a:buFont typeface="Arial" panose="020B0604020202020204" pitchFamily="34" charset="0"/>
              <a:buChar char="•"/>
            </a:pPr>
            <a:r>
              <a:rPr lang="en-US" sz="1800" b="1" dirty="0">
                <a:solidFill>
                  <a:srgbClr val="3F3F3F"/>
                </a:solidFill>
                <a:latin typeface="Arial" pitchFamily="34" charset="0"/>
                <a:ea typeface="Garamond"/>
                <a:cs typeface="Arial" pitchFamily="34" charset="0"/>
                <a:sym typeface="Garamond"/>
              </a:rPr>
              <a:t>Wind turbine blades</a:t>
            </a:r>
          </a:p>
          <a:p>
            <a:pPr marL="285750" indent="-285750">
              <a:lnSpc>
                <a:spcPct val="150000"/>
              </a:lnSpc>
              <a:buFont typeface="Arial" panose="020B0604020202020204" pitchFamily="34" charset="0"/>
              <a:buChar char="•"/>
            </a:pPr>
            <a:r>
              <a:rPr lang="en-US" sz="1800" b="1" dirty="0">
                <a:solidFill>
                  <a:srgbClr val="3F3F3F"/>
                </a:solidFill>
                <a:latin typeface="Arial" pitchFamily="34" charset="0"/>
                <a:ea typeface="Garamond"/>
                <a:cs typeface="Arial" pitchFamily="34" charset="0"/>
                <a:sym typeface="Garamond"/>
              </a:rPr>
              <a:t>Blade failure modes</a:t>
            </a:r>
          </a:p>
          <a:p>
            <a:pPr marL="285750" indent="-285750">
              <a:lnSpc>
                <a:spcPct val="150000"/>
              </a:lnSpc>
              <a:buFont typeface="Arial" panose="020B0604020202020204" pitchFamily="34" charset="0"/>
              <a:buChar char="•"/>
            </a:pPr>
            <a:r>
              <a:rPr lang="en-US" sz="1800" b="1" dirty="0">
                <a:solidFill>
                  <a:srgbClr val="3F3F3F"/>
                </a:solidFill>
                <a:latin typeface="Arial" pitchFamily="34" charset="0"/>
                <a:ea typeface="Garamond"/>
                <a:cs typeface="Arial" pitchFamily="34" charset="0"/>
                <a:sym typeface="Garamond"/>
              </a:rPr>
              <a:t>Damage detection techniques</a:t>
            </a:r>
            <a:endParaRPr sz="1800" b="1" dirty="0">
              <a:solidFill>
                <a:srgbClr val="3F3F3F"/>
              </a:solidFill>
              <a:latin typeface="Arial" pitchFamily="34" charset="0"/>
              <a:ea typeface="Garamond"/>
              <a:cs typeface="Arial" pitchFamily="34" charset="0"/>
              <a:sym typeface="Garamond"/>
            </a:endParaRPr>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11;p7"/>
          <p:cNvSpPr txBox="1"/>
          <p:nvPr/>
        </p:nvSpPr>
        <p:spPr>
          <a:xfrm>
            <a:off x="1419155" y="765413"/>
            <a:ext cx="6251343" cy="400110"/>
          </a:xfrm>
          <a:prstGeom prst="rect">
            <a:avLst/>
          </a:prstGeom>
          <a:noFill/>
          <a:ln>
            <a:noFill/>
          </a:ln>
        </p:spPr>
        <p:txBody>
          <a:bodyPr spcFirstLastPara="1" wrap="square" lIns="91425" tIns="45700" rIns="91425" bIns="45700" anchor="t" anchorCtr="0">
            <a:spAutoFit/>
          </a:bodyPr>
          <a:lstStyle/>
          <a:p>
            <a:pPr lvl="0"/>
            <a:r>
              <a:rPr lang="en-US" sz="2000" b="1" dirty="0">
                <a:solidFill>
                  <a:schemeClr val="dk1"/>
                </a:solidFill>
                <a:latin typeface="Garamond"/>
                <a:ea typeface="Garamond"/>
                <a:cs typeface="Garamond"/>
                <a:sym typeface="Garamond"/>
              </a:rPr>
              <a:t>Wind turbine blades</a:t>
            </a:r>
          </a:p>
        </p:txBody>
      </p:sp>
      <p:sp>
        <p:nvSpPr>
          <p:cNvPr id="9" name="Google Shape;212;p7"/>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0" name="Google Shape;213;p7"/>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Garamond"/>
                <a:ea typeface="Garamond"/>
                <a:cs typeface="Garamond"/>
                <a:sym typeface="Garamond"/>
              </a:rPr>
              <a:t>02</a:t>
            </a:r>
            <a:endParaRPr/>
          </a:p>
        </p:txBody>
      </p:sp>
      <p:sp>
        <p:nvSpPr>
          <p:cNvPr id="11" name="Google Shape;214;p7"/>
          <p:cNvSpPr txBox="1"/>
          <p:nvPr/>
        </p:nvSpPr>
        <p:spPr>
          <a:xfrm>
            <a:off x="1402304" y="241629"/>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Literature review</a:t>
            </a:r>
            <a:endParaRPr sz="2800" dirty="0">
              <a:solidFill>
                <a:schemeClr val="dk1"/>
              </a:solidFill>
              <a:latin typeface="Garamond"/>
              <a:ea typeface="Garamond"/>
              <a:cs typeface="Garamond"/>
              <a:sym typeface="Garamond"/>
            </a:endParaRPr>
          </a:p>
        </p:txBody>
      </p:sp>
      <p:grpSp>
        <p:nvGrpSpPr>
          <p:cNvPr id="2" name="Google Shape;215;p7"/>
          <p:cNvGrpSpPr/>
          <p:nvPr/>
        </p:nvGrpSpPr>
        <p:grpSpPr>
          <a:xfrm rot="-4500000">
            <a:off x="150161" y="436064"/>
            <a:ext cx="578694" cy="563848"/>
            <a:chOff x="956335" y="4967195"/>
            <a:chExt cx="905195" cy="881972"/>
          </a:xfrm>
        </p:grpSpPr>
        <p:sp>
          <p:nvSpPr>
            <p:cNvPr id="13" name="Google Shape;216;p7"/>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4" name="Google Shape;217;p7"/>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grpSp>
        <p:nvGrpSpPr>
          <p:cNvPr id="32" name="Group 31"/>
          <p:cNvGrpSpPr/>
          <p:nvPr/>
        </p:nvGrpSpPr>
        <p:grpSpPr>
          <a:xfrm>
            <a:off x="6538786" y="3470348"/>
            <a:ext cx="4715881" cy="2456877"/>
            <a:chOff x="6538786" y="2815591"/>
            <a:chExt cx="4715881" cy="2456877"/>
          </a:xfrm>
        </p:grpSpPr>
        <p:sp>
          <p:nvSpPr>
            <p:cNvPr id="4" name="TextBox 3"/>
            <p:cNvSpPr txBox="1"/>
            <p:nvPr/>
          </p:nvSpPr>
          <p:spPr>
            <a:xfrm>
              <a:off x="6538786" y="3710024"/>
              <a:ext cx="1074199" cy="646331"/>
            </a:xfrm>
            <a:prstGeom prst="rect">
              <a:avLst/>
            </a:prstGeom>
            <a:noFill/>
          </p:spPr>
          <p:txBody>
            <a:bodyPr wrap="square" rtlCol="0">
              <a:spAutoFit/>
            </a:bodyPr>
            <a:lstStyle/>
            <a:p>
              <a:pPr algn="ctr"/>
              <a:r>
                <a:rPr lang="en-US" sz="1800" dirty="0"/>
                <a:t>Blade loadings </a:t>
              </a:r>
              <a:endParaRPr lang="en-GB" sz="1800" dirty="0"/>
            </a:p>
          </p:txBody>
        </p:sp>
        <p:sp>
          <p:nvSpPr>
            <p:cNvPr id="16" name="TextBox 15"/>
            <p:cNvSpPr txBox="1"/>
            <p:nvPr/>
          </p:nvSpPr>
          <p:spPr>
            <a:xfrm>
              <a:off x="7612985" y="3021369"/>
              <a:ext cx="1739642" cy="369332"/>
            </a:xfrm>
            <a:prstGeom prst="rect">
              <a:avLst/>
            </a:prstGeom>
            <a:noFill/>
          </p:spPr>
          <p:txBody>
            <a:bodyPr wrap="square" rtlCol="0">
              <a:spAutoFit/>
            </a:bodyPr>
            <a:lstStyle>
              <a:defPPr marR="0" lvl="0" algn="l" rtl="0">
                <a:lnSpc>
                  <a:spcPct val="100000"/>
                </a:lnSpc>
                <a:spcBef>
                  <a:spcPts val="0"/>
                </a:spcBef>
                <a:spcAft>
                  <a:spcPts val="0"/>
                </a:spcAft>
              </a:defPPr>
              <a:lvl1pPr algn="ctr">
                <a:defRPr sz="1800"/>
              </a:lvl1pPr>
            </a:lstStyle>
            <a:p>
              <a:r>
                <a:rPr lang="en-US" dirty="0"/>
                <a:t>Bending loads</a:t>
              </a:r>
              <a:endParaRPr lang="en-GB" dirty="0"/>
            </a:p>
          </p:txBody>
        </p:sp>
        <p:sp>
          <p:nvSpPr>
            <p:cNvPr id="17" name="TextBox 16"/>
            <p:cNvSpPr txBox="1"/>
            <p:nvPr/>
          </p:nvSpPr>
          <p:spPr>
            <a:xfrm>
              <a:off x="7571970" y="3629909"/>
              <a:ext cx="1872998" cy="369332"/>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sz="1800"/>
              </a:lvl1pPr>
            </a:lstStyle>
            <a:p>
              <a:r>
                <a:rPr lang="en-US" dirty="0"/>
                <a:t>Torsional loads</a:t>
              </a:r>
              <a:endParaRPr lang="en-GB" dirty="0"/>
            </a:p>
          </p:txBody>
        </p:sp>
        <p:sp>
          <p:nvSpPr>
            <p:cNvPr id="18" name="TextBox 17"/>
            <p:cNvSpPr txBox="1"/>
            <p:nvPr/>
          </p:nvSpPr>
          <p:spPr>
            <a:xfrm>
              <a:off x="7687380" y="4183227"/>
              <a:ext cx="1482571" cy="369332"/>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sz="1800"/>
              </a:lvl1pPr>
            </a:lstStyle>
            <a:p>
              <a:r>
                <a:rPr lang="en-US" dirty="0"/>
                <a:t>Pitch loads</a:t>
              </a:r>
              <a:endParaRPr lang="en-GB" dirty="0"/>
            </a:p>
          </p:txBody>
        </p:sp>
        <p:sp>
          <p:nvSpPr>
            <p:cNvPr id="19" name="TextBox 18"/>
            <p:cNvSpPr txBox="1"/>
            <p:nvPr/>
          </p:nvSpPr>
          <p:spPr>
            <a:xfrm>
              <a:off x="7777687" y="4903136"/>
              <a:ext cx="1667281" cy="369332"/>
            </a:xfrm>
            <a:prstGeom prst="rect">
              <a:avLst/>
            </a:prstGeom>
            <a:noFill/>
          </p:spPr>
          <p:txBody>
            <a:bodyPr wrap="square" rtlCol="0">
              <a:spAutoFit/>
            </a:bodyPr>
            <a:lstStyle>
              <a:defPPr marR="0" lvl="0" algn="l" rtl="0">
                <a:lnSpc>
                  <a:spcPct val="100000"/>
                </a:lnSpc>
                <a:spcBef>
                  <a:spcPts val="0"/>
                </a:spcBef>
                <a:spcAft>
                  <a:spcPts val="0"/>
                </a:spcAft>
                <a:defRPr/>
              </a:defPPr>
              <a:lvl1pPr algn="ctr">
                <a:defRPr sz="1800"/>
              </a:lvl1pPr>
            </a:lstStyle>
            <a:p>
              <a:pPr algn="l"/>
              <a:r>
                <a:rPr lang="en-US" dirty="0"/>
                <a:t>Normal loads</a:t>
              </a:r>
              <a:endParaRPr lang="en-GB" dirty="0"/>
            </a:p>
          </p:txBody>
        </p:sp>
        <p:sp>
          <p:nvSpPr>
            <p:cNvPr id="20" name="TextBox 19"/>
            <p:cNvSpPr txBox="1"/>
            <p:nvPr/>
          </p:nvSpPr>
          <p:spPr>
            <a:xfrm>
              <a:off x="9352627" y="2820898"/>
              <a:ext cx="1739642" cy="369332"/>
            </a:xfrm>
            <a:prstGeom prst="rect">
              <a:avLst/>
            </a:prstGeom>
            <a:noFill/>
          </p:spPr>
          <p:txBody>
            <a:bodyPr wrap="square" rtlCol="0">
              <a:spAutoFit/>
            </a:bodyPr>
            <a:lstStyle>
              <a:defPPr marR="0" lvl="0" algn="l" rtl="0">
                <a:lnSpc>
                  <a:spcPct val="100000"/>
                </a:lnSpc>
                <a:spcBef>
                  <a:spcPts val="0"/>
                </a:spcBef>
                <a:spcAft>
                  <a:spcPts val="0"/>
                </a:spcAft>
              </a:defPPr>
              <a:lvl1pPr algn="ctr">
                <a:defRPr sz="1800"/>
              </a:lvl1pPr>
            </a:lstStyle>
            <a:p>
              <a:r>
                <a:rPr lang="en-US" dirty="0" err="1"/>
                <a:t>Flapwise</a:t>
              </a:r>
              <a:r>
                <a:rPr lang="en-US" dirty="0"/>
                <a:t> loads</a:t>
              </a:r>
              <a:endParaRPr lang="en-GB" dirty="0"/>
            </a:p>
          </p:txBody>
        </p:sp>
        <p:sp>
          <p:nvSpPr>
            <p:cNvPr id="21" name="TextBox 20"/>
            <p:cNvSpPr txBox="1"/>
            <p:nvPr/>
          </p:nvSpPr>
          <p:spPr>
            <a:xfrm>
              <a:off x="9251654" y="3291308"/>
              <a:ext cx="2003013" cy="369332"/>
            </a:xfrm>
            <a:prstGeom prst="rect">
              <a:avLst/>
            </a:prstGeom>
            <a:noFill/>
          </p:spPr>
          <p:txBody>
            <a:bodyPr wrap="square" rtlCol="0">
              <a:spAutoFit/>
            </a:bodyPr>
            <a:lstStyle>
              <a:defPPr marR="0" lvl="0" algn="l" rtl="0">
                <a:lnSpc>
                  <a:spcPct val="100000"/>
                </a:lnSpc>
                <a:spcBef>
                  <a:spcPts val="0"/>
                </a:spcBef>
                <a:spcAft>
                  <a:spcPts val="0"/>
                </a:spcAft>
              </a:defPPr>
              <a:lvl1pPr algn="ctr">
                <a:defRPr sz="1800"/>
              </a:lvl1pPr>
            </a:lstStyle>
            <a:p>
              <a:r>
                <a:rPr lang="en-US" dirty="0"/>
                <a:t>Edgewise loads</a:t>
              </a:r>
              <a:endParaRPr lang="en-GB" dirty="0"/>
            </a:p>
          </p:txBody>
        </p:sp>
        <p:sp>
          <p:nvSpPr>
            <p:cNvPr id="22" name="TextBox 21"/>
            <p:cNvSpPr txBox="1"/>
            <p:nvPr/>
          </p:nvSpPr>
          <p:spPr>
            <a:xfrm>
              <a:off x="8912313" y="4026701"/>
              <a:ext cx="2003013" cy="369332"/>
            </a:xfrm>
            <a:prstGeom prst="rect">
              <a:avLst/>
            </a:prstGeom>
            <a:noFill/>
          </p:spPr>
          <p:txBody>
            <a:bodyPr wrap="square" rtlCol="0">
              <a:spAutoFit/>
            </a:bodyPr>
            <a:lstStyle>
              <a:defPPr marR="0" lvl="0" algn="l" rtl="0">
                <a:lnSpc>
                  <a:spcPct val="100000"/>
                </a:lnSpc>
                <a:spcBef>
                  <a:spcPts val="0"/>
                </a:spcBef>
                <a:spcAft>
                  <a:spcPts val="0"/>
                </a:spcAft>
              </a:defPPr>
              <a:lvl1pPr algn="ctr">
                <a:defRPr sz="1800"/>
              </a:lvl1pPr>
            </a:lstStyle>
            <a:p>
              <a:r>
                <a:rPr lang="en-US" dirty="0"/>
                <a:t>Acceleration</a:t>
              </a:r>
              <a:endParaRPr lang="en-GB" dirty="0"/>
            </a:p>
          </p:txBody>
        </p:sp>
        <p:sp>
          <p:nvSpPr>
            <p:cNvPr id="23" name="TextBox 22"/>
            <p:cNvSpPr txBox="1"/>
            <p:nvPr/>
          </p:nvSpPr>
          <p:spPr>
            <a:xfrm>
              <a:off x="8912312" y="4450652"/>
              <a:ext cx="2003013" cy="369332"/>
            </a:xfrm>
            <a:prstGeom prst="rect">
              <a:avLst/>
            </a:prstGeom>
            <a:noFill/>
          </p:spPr>
          <p:txBody>
            <a:bodyPr wrap="square" rtlCol="0">
              <a:spAutoFit/>
            </a:bodyPr>
            <a:lstStyle>
              <a:defPPr marR="0" lvl="0" algn="l" rtl="0">
                <a:lnSpc>
                  <a:spcPct val="100000"/>
                </a:lnSpc>
                <a:spcBef>
                  <a:spcPts val="0"/>
                </a:spcBef>
                <a:spcAft>
                  <a:spcPts val="0"/>
                </a:spcAft>
              </a:defPPr>
              <a:lvl1pPr algn="ctr">
                <a:defRPr sz="1800"/>
              </a:lvl1pPr>
            </a:lstStyle>
            <a:p>
              <a:r>
                <a:rPr lang="en-US" dirty="0"/>
                <a:t>Deceleration</a:t>
              </a:r>
              <a:endParaRPr lang="en-GB" dirty="0"/>
            </a:p>
          </p:txBody>
        </p:sp>
        <p:sp>
          <p:nvSpPr>
            <p:cNvPr id="5" name="Left Brace 4"/>
            <p:cNvSpPr/>
            <p:nvPr/>
          </p:nvSpPr>
          <p:spPr>
            <a:xfrm>
              <a:off x="7476318" y="2900842"/>
              <a:ext cx="292963" cy="2371626"/>
            </a:xfrm>
            <a:prstGeom prst="leftBrace">
              <a:avLst>
                <a:gd name="adj1" fmla="val 91933"/>
                <a:gd name="adj2" fmla="val 45846"/>
              </a:avLst>
            </a:prstGeom>
            <a:ln w="28575">
              <a:solidFill>
                <a:srgbClr val="C75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Left Brace 23"/>
            <p:cNvSpPr/>
            <p:nvPr/>
          </p:nvSpPr>
          <p:spPr>
            <a:xfrm>
              <a:off x="9251654" y="2815591"/>
              <a:ext cx="173675" cy="934391"/>
            </a:xfrm>
            <a:prstGeom prst="leftBrace">
              <a:avLst>
                <a:gd name="adj1" fmla="val 91933"/>
                <a:gd name="adj2" fmla="val 45846"/>
              </a:avLst>
            </a:prstGeom>
            <a:ln w="28575">
              <a:solidFill>
                <a:srgbClr val="C75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Left Brace 25"/>
            <p:cNvSpPr/>
            <p:nvPr/>
          </p:nvSpPr>
          <p:spPr>
            <a:xfrm>
              <a:off x="9068609" y="3957632"/>
              <a:ext cx="202684" cy="932892"/>
            </a:xfrm>
            <a:prstGeom prst="leftBrace">
              <a:avLst>
                <a:gd name="adj1" fmla="val 91933"/>
                <a:gd name="adj2" fmla="val 45846"/>
              </a:avLst>
            </a:prstGeom>
            <a:ln w="28575">
              <a:solidFill>
                <a:srgbClr val="C75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64" y="1826091"/>
            <a:ext cx="5560041" cy="3892029"/>
          </a:xfrm>
          <a:prstGeom prst="rect">
            <a:avLst/>
          </a:prstGeom>
        </p:spPr>
      </p:pic>
      <p:sp>
        <p:nvSpPr>
          <p:cNvPr id="28" name="TextBox 27"/>
          <p:cNvSpPr txBox="1"/>
          <p:nvPr/>
        </p:nvSpPr>
        <p:spPr>
          <a:xfrm>
            <a:off x="736423" y="5915618"/>
            <a:ext cx="4956699" cy="338554"/>
          </a:xfrm>
          <a:prstGeom prst="rect">
            <a:avLst/>
          </a:prstGeom>
          <a:noFill/>
        </p:spPr>
        <p:txBody>
          <a:bodyPr wrap="square" rtlCol="0">
            <a:spAutoFit/>
          </a:bodyPr>
          <a:lstStyle/>
          <a:p>
            <a:pPr algn="ctr"/>
            <a:r>
              <a:rPr lang="en-US" sz="1600" dirty="0"/>
              <a:t>Fig. 2.1: Classic WT blade structure [6]</a:t>
            </a:r>
            <a:endParaRPr lang="en-GB" sz="1600" dirty="0"/>
          </a:p>
        </p:txBody>
      </p:sp>
      <p:sp>
        <p:nvSpPr>
          <p:cNvPr id="29" name="TextBox 28"/>
          <p:cNvSpPr txBox="1"/>
          <p:nvPr/>
        </p:nvSpPr>
        <p:spPr>
          <a:xfrm>
            <a:off x="6390120" y="1819262"/>
            <a:ext cx="5356978" cy="830997"/>
          </a:xfrm>
          <a:prstGeom prst="rect">
            <a:avLst/>
          </a:prstGeom>
          <a:noFill/>
        </p:spPr>
        <p:txBody>
          <a:bodyPr wrap="square" rtlCol="0">
            <a:spAutoFit/>
          </a:bodyPr>
          <a:lstStyle/>
          <a:p>
            <a:pPr>
              <a:lnSpc>
                <a:spcPct val="150000"/>
              </a:lnSpc>
            </a:pPr>
            <a:r>
              <a:rPr lang="en-GB" sz="1600" dirty="0">
                <a:solidFill>
                  <a:schemeClr val="tx1"/>
                </a:solidFill>
              </a:rPr>
              <a:t>WT blades usually suffer from external nonstationary </a:t>
            </a:r>
            <a:r>
              <a:rPr lang="en-GB" sz="1600" b="1" dirty="0">
                <a:solidFill>
                  <a:srgbClr val="7030A0"/>
                </a:solidFill>
              </a:rPr>
              <a:t>time-varying loads</a:t>
            </a:r>
            <a:r>
              <a:rPr lang="en-GB" sz="1600" dirty="0">
                <a:solidFill>
                  <a:schemeClr val="tx1"/>
                </a:solidFill>
              </a:rPr>
              <a:t> and are easily exposed to damages.</a:t>
            </a:r>
          </a:p>
        </p:txBody>
      </p:sp>
    </p:spTree>
    <p:extLst>
      <p:ext uri="{BB962C8B-B14F-4D97-AF65-F5344CB8AC3E}">
        <p14:creationId xmlns:p14="http://schemas.microsoft.com/office/powerpoint/2010/main" val="2929489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11;p7"/>
          <p:cNvSpPr txBox="1"/>
          <p:nvPr/>
        </p:nvSpPr>
        <p:spPr>
          <a:xfrm>
            <a:off x="1419155" y="765413"/>
            <a:ext cx="6251343" cy="400110"/>
          </a:xfrm>
          <a:prstGeom prst="rect">
            <a:avLst/>
          </a:prstGeom>
          <a:noFill/>
          <a:ln>
            <a:noFill/>
          </a:ln>
        </p:spPr>
        <p:txBody>
          <a:bodyPr spcFirstLastPara="1" wrap="square" lIns="91425" tIns="45700" rIns="91425" bIns="45700" anchor="t" anchorCtr="0">
            <a:spAutoFit/>
          </a:bodyPr>
          <a:lstStyle/>
          <a:p>
            <a:pPr lvl="0"/>
            <a:r>
              <a:rPr lang="en-US" sz="2000" b="1" dirty="0">
                <a:solidFill>
                  <a:schemeClr val="dk1"/>
                </a:solidFill>
                <a:latin typeface="Garamond"/>
                <a:ea typeface="Garamond"/>
                <a:cs typeface="Garamond"/>
                <a:sym typeface="Garamond"/>
              </a:rPr>
              <a:t>Blade's failure modes</a:t>
            </a:r>
          </a:p>
        </p:txBody>
      </p:sp>
      <p:sp>
        <p:nvSpPr>
          <p:cNvPr id="9" name="Google Shape;212;p7"/>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0" name="Google Shape;213;p7"/>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Garamond"/>
                <a:ea typeface="Garamond"/>
                <a:cs typeface="Garamond"/>
                <a:sym typeface="Garamond"/>
              </a:rPr>
              <a:t>02</a:t>
            </a:r>
            <a:endParaRPr/>
          </a:p>
        </p:txBody>
      </p:sp>
      <p:sp>
        <p:nvSpPr>
          <p:cNvPr id="11" name="Google Shape;214;p7"/>
          <p:cNvSpPr txBox="1"/>
          <p:nvPr/>
        </p:nvSpPr>
        <p:spPr>
          <a:xfrm>
            <a:off x="1402304" y="241629"/>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Literature review</a:t>
            </a:r>
            <a:endParaRPr sz="2800" dirty="0">
              <a:solidFill>
                <a:schemeClr val="dk1"/>
              </a:solidFill>
              <a:latin typeface="Garamond"/>
              <a:ea typeface="Garamond"/>
              <a:cs typeface="Garamond"/>
              <a:sym typeface="Garamond"/>
            </a:endParaRPr>
          </a:p>
        </p:txBody>
      </p:sp>
      <p:grpSp>
        <p:nvGrpSpPr>
          <p:cNvPr id="12" name="Google Shape;215;p7"/>
          <p:cNvGrpSpPr/>
          <p:nvPr/>
        </p:nvGrpSpPr>
        <p:grpSpPr>
          <a:xfrm rot="-4500000">
            <a:off x="150161" y="436064"/>
            <a:ext cx="578694" cy="563848"/>
            <a:chOff x="956335" y="4967195"/>
            <a:chExt cx="905195" cy="881972"/>
          </a:xfrm>
        </p:grpSpPr>
        <p:sp>
          <p:nvSpPr>
            <p:cNvPr id="13" name="Google Shape;216;p7"/>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14" name="Google Shape;217;p7"/>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graphicFrame>
        <p:nvGraphicFramePr>
          <p:cNvPr id="4" name="Table 3"/>
          <p:cNvGraphicFramePr>
            <a:graphicFrameLocks noGrp="1"/>
          </p:cNvGraphicFramePr>
          <p:nvPr>
            <p:extLst>
              <p:ext uri="{D42A27DB-BD31-4B8C-83A1-F6EECF244321}">
                <p14:modId xmlns:p14="http://schemas.microsoft.com/office/powerpoint/2010/main" val="3528057454"/>
              </p:ext>
            </p:extLst>
          </p:nvPr>
        </p:nvGraphicFramePr>
        <p:xfrm>
          <a:off x="363966" y="1416128"/>
          <a:ext cx="5208062" cy="5183376"/>
        </p:xfrm>
        <a:graphic>
          <a:graphicData uri="http://schemas.openxmlformats.org/drawingml/2006/table">
            <a:tbl>
              <a:tblPr firstRow="1" bandRow="1">
                <a:tableStyleId>{5940675A-B579-460E-94D1-54222C63F5DA}</a:tableStyleId>
              </a:tblPr>
              <a:tblGrid>
                <a:gridCol w="2604031">
                  <a:extLst>
                    <a:ext uri="{9D8B030D-6E8A-4147-A177-3AD203B41FA5}">
                      <a16:colId xmlns:a16="http://schemas.microsoft.com/office/drawing/2014/main" val="559376232"/>
                    </a:ext>
                  </a:extLst>
                </a:gridCol>
                <a:gridCol w="2604031">
                  <a:extLst>
                    <a:ext uri="{9D8B030D-6E8A-4147-A177-3AD203B41FA5}">
                      <a16:colId xmlns:a16="http://schemas.microsoft.com/office/drawing/2014/main" val="2016800042"/>
                    </a:ext>
                  </a:extLst>
                </a:gridCol>
              </a:tblGrid>
              <a:tr h="583479">
                <a:tc gridSpan="2">
                  <a:txBody>
                    <a:bodyPr/>
                    <a:lstStyle/>
                    <a:p>
                      <a:pPr algn="ctr"/>
                      <a:r>
                        <a:rPr lang="en-GB" sz="2000" b="1" dirty="0">
                          <a:solidFill>
                            <a:srgbClr val="7030A0"/>
                          </a:solidFill>
                        </a:rPr>
                        <a:t>WT</a:t>
                      </a:r>
                      <a:r>
                        <a:rPr lang="en-GB" sz="2000" b="1" baseline="0" dirty="0">
                          <a:solidFill>
                            <a:srgbClr val="7030A0"/>
                          </a:solidFill>
                        </a:rPr>
                        <a:t> blade failure modes</a:t>
                      </a:r>
                      <a:endParaRPr lang="en-GB" sz="2000" b="1" dirty="0">
                        <a:solidFill>
                          <a:srgbClr val="7030A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3557074751"/>
                  </a:ext>
                </a:extLst>
              </a:tr>
              <a:tr h="583479">
                <a:tc>
                  <a:txBody>
                    <a:bodyPr/>
                    <a:lstStyle/>
                    <a:p>
                      <a:pPr algn="ctr"/>
                      <a:r>
                        <a:rPr lang="en-GB" sz="2000" dirty="0"/>
                        <a:t>Delamination </a:t>
                      </a:r>
                      <a:r>
                        <a:rPr lang="zh-CN" altLang="en-US" sz="1400" b="1" dirty="0"/>
                        <a:t>①</a:t>
                      </a:r>
                      <a:endParaRPr lang="en-GB" sz="1400" b="1" dirty="0"/>
                    </a:p>
                  </a:txBody>
                  <a:tcPr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tx2"/>
                    </a:solidFill>
                  </a:tcPr>
                </a:tc>
                <a:tc rowSpan="2">
                  <a:txBody>
                    <a:bodyPr/>
                    <a:lstStyle/>
                    <a:p>
                      <a:pPr algn="ctr"/>
                      <a:r>
                        <a:rPr lang="en-GB" sz="2000" dirty="0"/>
                        <a:t>Ice/snow</a:t>
                      </a:r>
                      <a:r>
                        <a:rPr lang="en-GB" sz="2000" baseline="0" dirty="0"/>
                        <a:t> accumulation</a:t>
                      </a:r>
                    </a:p>
                    <a:p>
                      <a:pPr algn="ctr"/>
                      <a:r>
                        <a:rPr lang="zh-CN" altLang="en-US" sz="1400" b="1" baseline="0" dirty="0"/>
                        <a:t>③</a:t>
                      </a:r>
                      <a:endParaRPr lang="en-GB" sz="1400" b="1" dirty="0"/>
                    </a:p>
                  </a:txBody>
                  <a:tcPr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082234195"/>
                  </a:ext>
                </a:extLst>
              </a:tr>
              <a:tr h="437609">
                <a:tc rowSpan="2">
                  <a:txBody>
                    <a:bodyPr/>
                    <a:lstStyle/>
                    <a:p>
                      <a:pPr algn="ctr"/>
                      <a:r>
                        <a:rPr lang="en-GB" sz="2000" dirty="0"/>
                        <a:t>De-bonding</a:t>
                      </a:r>
                    </a:p>
                  </a:txBody>
                  <a:tcPr anchor="ctr">
                    <a:lnL w="12700" cap="flat" cmpd="sng" algn="ctr">
                      <a:noFill/>
                      <a:prstDash val="solid"/>
                      <a:round/>
                      <a:headEnd type="none" w="med" len="med"/>
                      <a:tailEnd type="none" w="med" len="med"/>
                    </a:lnL>
                    <a:solidFill>
                      <a:schemeClr val="tx2"/>
                    </a:solidFill>
                  </a:tcPr>
                </a:tc>
                <a:tc vMerge="1">
                  <a:txBody>
                    <a:bodyPr/>
                    <a:lstStyle/>
                    <a:p>
                      <a:pPr algn="ctr"/>
                      <a:endParaRPr lang="en-GB" dirty="0"/>
                    </a:p>
                  </a:txBody>
                  <a:tcPr anchor="ctr"/>
                </a:tc>
                <a:extLst>
                  <a:ext uri="{0D108BD9-81ED-4DB2-BD59-A6C34878D82A}">
                    <a16:rowId xmlns:a16="http://schemas.microsoft.com/office/drawing/2014/main" val="1162980769"/>
                  </a:ext>
                </a:extLst>
              </a:tr>
              <a:tr h="111902">
                <a:tc vMerge="1">
                  <a:txBody>
                    <a:bodyPr/>
                    <a:lstStyle/>
                    <a:p>
                      <a:endParaRPr lang="en-GB"/>
                    </a:p>
                  </a:txBody>
                  <a:tcPr/>
                </a:tc>
                <a:tc rowSpan="3">
                  <a:txBody>
                    <a:bodyPr/>
                    <a:lstStyle/>
                    <a:p>
                      <a:pPr algn="ctr"/>
                      <a:r>
                        <a:rPr lang="en-GB" sz="2000" dirty="0"/>
                        <a:t>Erosion and corrosion </a:t>
                      </a:r>
                      <a:r>
                        <a:rPr lang="zh-CN" altLang="en-US" sz="1400" b="1" dirty="0"/>
                        <a:t>④</a:t>
                      </a:r>
                      <a:endParaRPr lang="en-GB" sz="1400" b="1" dirty="0"/>
                    </a:p>
                  </a:txBody>
                  <a:tcPr anchor="ctr">
                    <a:lnR w="12700" cap="flat" cmpd="sng" algn="ctr">
                      <a:no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838130767"/>
                  </a:ext>
                </a:extLst>
              </a:tr>
              <a:tr h="58347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t>Wrinkles </a:t>
                      </a:r>
                      <a:r>
                        <a:rPr lang="zh-CN" altLang="en-US" sz="1400" b="1" dirty="0"/>
                        <a:t>②</a:t>
                      </a:r>
                      <a:endParaRPr lang="en-GB" sz="1400" b="1" dirty="0"/>
                    </a:p>
                  </a:txBody>
                  <a:tcPr anchor="ctr">
                    <a:lnL w="12700" cap="flat" cmpd="sng" algn="ctr">
                      <a:noFill/>
                      <a:prstDash val="solid"/>
                      <a:round/>
                      <a:headEnd type="none" w="med" len="med"/>
                      <a:tailEnd type="none" w="med" len="med"/>
                    </a:lnL>
                    <a:solidFill>
                      <a:schemeClr val="tx2"/>
                    </a:solidFill>
                  </a:tcPr>
                </a:tc>
                <a:tc vMerge="1">
                  <a:txBody>
                    <a:bodyPr/>
                    <a:lstStyle/>
                    <a:p>
                      <a:pPr algn="ctr"/>
                      <a:endParaRPr lang="en-GB" dirty="0"/>
                    </a:p>
                  </a:txBody>
                  <a:tcPr anchor="ctr"/>
                </a:tc>
                <a:extLst>
                  <a:ext uri="{0D108BD9-81ED-4DB2-BD59-A6C34878D82A}">
                    <a16:rowId xmlns:a16="http://schemas.microsoft.com/office/drawing/2014/main" val="1966659455"/>
                  </a:ext>
                </a:extLst>
              </a:tr>
              <a:tr h="291740">
                <a:tc rowSpan="2">
                  <a:txBody>
                    <a:bodyPr/>
                    <a:lstStyle/>
                    <a:p>
                      <a:pPr algn="ctr"/>
                      <a:r>
                        <a:rPr lang="en-GB" sz="2000" dirty="0"/>
                        <a:t>Buckling</a:t>
                      </a:r>
                      <a:endParaRPr lang="en-GB" sz="1400" b="1" dirty="0"/>
                    </a:p>
                  </a:txBody>
                  <a:tcPr anchor="ctr">
                    <a:lnL w="12700" cap="flat" cmpd="sng" algn="ctr">
                      <a:noFill/>
                      <a:prstDash val="solid"/>
                      <a:round/>
                      <a:headEnd type="none" w="med" len="med"/>
                      <a:tailEnd type="none" w="med" len="med"/>
                    </a:lnL>
                    <a:solidFill>
                      <a:schemeClr val="tx2"/>
                    </a:solidFill>
                  </a:tcPr>
                </a:tc>
                <a:tc vMerge="1">
                  <a:txBody>
                    <a:bodyPr/>
                    <a:lstStyle/>
                    <a:p>
                      <a:pPr algn="ctr"/>
                      <a:endParaRPr lang="en-GB" dirty="0"/>
                    </a:p>
                  </a:txBody>
                  <a:tcPr anchor="ctr"/>
                </a:tc>
                <a:extLst>
                  <a:ext uri="{0D108BD9-81ED-4DB2-BD59-A6C34878D82A}">
                    <a16:rowId xmlns:a16="http://schemas.microsoft.com/office/drawing/2014/main" val="638690879"/>
                  </a:ext>
                </a:extLst>
              </a:tr>
              <a:tr h="291740">
                <a:tc vMerge="1">
                  <a:txBody>
                    <a:bodyPr/>
                    <a:lstStyle/>
                    <a:p>
                      <a:endParaRPr lang="en-GB"/>
                    </a:p>
                  </a:txBody>
                  <a:tcPr/>
                </a:tc>
                <a:tc rowSpan="3">
                  <a:txBody>
                    <a:bodyPr/>
                    <a:lstStyle/>
                    <a:p>
                      <a:pPr algn="ctr"/>
                      <a:r>
                        <a:rPr lang="en-GB" sz="2000" dirty="0"/>
                        <a:t>Lightning </a:t>
                      </a:r>
                      <a:r>
                        <a:rPr lang="zh-CN" altLang="en-US" sz="1400" b="1" dirty="0"/>
                        <a:t>⑤</a:t>
                      </a:r>
                      <a:endParaRPr lang="en-GB" sz="1400" b="1" dirty="0"/>
                    </a:p>
                  </a:txBody>
                  <a:tcPr anchor="ctr">
                    <a:lnR w="12700" cap="flat" cmpd="sng" algn="ctr">
                      <a:no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409027869"/>
                  </a:ext>
                </a:extLst>
              </a:tr>
              <a:tr h="583479">
                <a:tc>
                  <a:txBody>
                    <a:bodyPr/>
                    <a:lstStyle/>
                    <a:p>
                      <a:pPr algn="ctr"/>
                      <a:r>
                        <a:rPr lang="en-GB" sz="2000" dirty="0"/>
                        <a:t>Brazier defects</a:t>
                      </a:r>
                    </a:p>
                  </a:txBody>
                  <a:tcPr anchor="ctr">
                    <a:lnL w="12700" cap="flat" cmpd="sng" algn="ctr">
                      <a:noFill/>
                      <a:prstDash val="solid"/>
                      <a:round/>
                      <a:headEnd type="none" w="med" len="med"/>
                      <a:tailEnd type="none" w="med" len="med"/>
                    </a:lnL>
                    <a:solidFill>
                      <a:schemeClr val="tx2"/>
                    </a:solidFill>
                  </a:tcPr>
                </a:tc>
                <a:tc vMerge="1">
                  <a:txBody>
                    <a:bodyPr/>
                    <a:lstStyle/>
                    <a:p>
                      <a:pPr algn="ctr"/>
                      <a:endParaRPr lang="en-GB" dirty="0"/>
                    </a:p>
                  </a:txBody>
                  <a:tcPr anchor="ctr"/>
                </a:tc>
                <a:extLst>
                  <a:ext uri="{0D108BD9-81ED-4DB2-BD59-A6C34878D82A}">
                    <a16:rowId xmlns:a16="http://schemas.microsoft.com/office/drawing/2014/main" val="2745198655"/>
                  </a:ext>
                </a:extLst>
              </a:tr>
              <a:tr h="111902">
                <a:tc rowSpan="2">
                  <a:txBody>
                    <a:bodyPr/>
                    <a:lstStyle/>
                    <a:p>
                      <a:pPr algn="ctr"/>
                      <a:r>
                        <a:rPr lang="en-GB" sz="2000" dirty="0"/>
                        <a:t>Panel</a:t>
                      </a:r>
                      <a:r>
                        <a:rPr lang="en-GB" sz="2000" baseline="0" dirty="0"/>
                        <a:t> deformation</a:t>
                      </a:r>
                      <a:endParaRPr lang="en-GB" sz="2000" dirty="0"/>
                    </a:p>
                  </a:txBody>
                  <a:tcPr anchor="ctr">
                    <a:lnL w="12700" cap="flat" cmpd="sng" algn="ctr">
                      <a:noFill/>
                      <a:prstDash val="solid"/>
                      <a:round/>
                      <a:headEnd type="none" w="med" len="med"/>
                      <a:tailEnd type="none" w="med" len="med"/>
                    </a:lnL>
                    <a:solidFill>
                      <a:schemeClr val="tx2"/>
                    </a:solidFill>
                  </a:tcPr>
                </a:tc>
                <a:tc vMerge="1">
                  <a:txBody>
                    <a:bodyPr/>
                    <a:lstStyle/>
                    <a:p>
                      <a:pPr algn="ctr"/>
                      <a:endParaRPr lang="en-GB" dirty="0"/>
                    </a:p>
                  </a:txBody>
                  <a:tcPr anchor="ctr"/>
                </a:tc>
                <a:extLst>
                  <a:ext uri="{0D108BD9-81ED-4DB2-BD59-A6C34878D82A}">
                    <a16:rowId xmlns:a16="http://schemas.microsoft.com/office/drawing/2014/main" val="3282353179"/>
                  </a:ext>
                </a:extLst>
              </a:tr>
              <a:tr h="437609">
                <a:tc vMerge="1">
                  <a:txBody>
                    <a:bodyPr/>
                    <a:lstStyle/>
                    <a:p>
                      <a:endParaRPr lang="en-GB"/>
                    </a:p>
                  </a:txBody>
                  <a:tcPr/>
                </a:tc>
                <a:tc rowSpan="2">
                  <a:txBody>
                    <a:bodyPr/>
                    <a:lstStyle/>
                    <a:p>
                      <a:pPr algn="ctr"/>
                      <a:r>
                        <a:rPr lang="en-GB" sz="2000" dirty="0"/>
                        <a:t>Dust and insect contamination</a:t>
                      </a:r>
                    </a:p>
                  </a:txBody>
                  <a:tcPr anchor="ctr">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50976650"/>
                  </a:ext>
                </a:extLst>
              </a:tr>
              <a:tr h="583479">
                <a:tc>
                  <a:txBody>
                    <a:bodyPr/>
                    <a:lstStyle/>
                    <a:p>
                      <a:pPr algn="ctr"/>
                      <a:r>
                        <a:rPr lang="en-GB" sz="2000" dirty="0"/>
                        <a:t>Shear failures</a:t>
                      </a:r>
                    </a:p>
                  </a:txBody>
                  <a:tcPr anchor="ctr">
                    <a:lnL w="12700" cap="flat" cmpd="sng" algn="ctr">
                      <a:no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tx2"/>
                    </a:solidFill>
                  </a:tcPr>
                </a:tc>
                <a:tc vMerge="1">
                  <a:txBody>
                    <a:bodyPr/>
                    <a:lstStyle/>
                    <a:p>
                      <a:pPr algn="ctr"/>
                      <a:endParaRPr lang="en-GB" dirty="0"/>
                    </a:p>
                  </a:txBody>
                  <a:tcPr anchor="ctr"/>
                </a:tc>
                <a:extLst>
                  <a:ext uri="{0D108BD9-81ED-4DB2-BD59-A6C34878D82A}">
                    <a16:rowId xmlns:a16="http://schemas.microsoft.com/office/drawing/2014/main" val="1634752159"/>
                  </a:ext>
                </a:extLst>
              </a:tr>
              <a:tr h="583479">
                <a:tc>
                  <a:txBody>
                    <a:bodyPr/>
                    <a:lstStyle/>
                    <a:p>
                      <a:pPr algn="ctr"/>
                      <a:endParaRPr lang="en-GB" sz="2000" dirty="0"/>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2000" dirty="0"/>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77253720"/>
                  </a:ext>
                </a:extLst>
              </a:tr>
            </a:tbl>
          </a:graphicData>
        </a:graphic>
      </p:graphicFrame>
      <p:sp>
        <p:nvSpPr>
          <p:cNvPr id="38" name="TextBox 37"/>
          <p:cNvSpPr txBox="1"/>
          <p:nvPr/>
        </p:nvSpPr>
        <p:spPr>
          <a:xfrm>
            <a:off x="6417402" y="6358197"/>
            <a:ext cx="5372472" cy="338554"/>
          </a:xfrm>
          <a:prstGeom prst="rect">
            <a:avLst/>
          </a:prstGeom>
          <a:noFill/>
        </p:spPr>
        <p:txBody>
          <a:bodyPr wrap="square" rtlCol="0">
            <a:spAutoFit/>
          </a:bodyPr>
          <a:lstStyle/>
          <a:p>
            <a:pPr algn="ctr"/>
            <a:r>
              <a:rPr lang="en-US" sz="1600" dirty="0"/>
              <a:t>Fig. 2.3: Various WT blade failure modes [8-12]</a:t>
            </a:r>
            <a:endParaRPr lang="en-GB" sz="1600" dirty="0"/>
          </a:p>
        </p:txBody>
      </p:sp>
      <p:grpSp>
        <p:nvGrpSpPr>
          <p:cNvPr id="3" name="Group 2"/>
          <p:cNvGrpSpPr/>
          <p:nvPr/>
        </p:nvGrpSpPr>
        <p:grpSpPr>
          <a:xfrm>
            <a:off x="5799554" y="294897"/>
            <a:ext cx="6218748" cy="5910721"/>
            <a:chOff x="5799554" y="294897"/>
            <a:chExt cx="6218748" cy="5910721"/>
          </a:xfrm>
        </p:grpSpPr>
        <p:grpSp>
          <p:nvGrpSpPr>
            <p:cNvPr id="1029" name="Group 1028"/>
            <p:cNvGrpSpPr/>
            <p:nvPr/>
          </p:nvGrpSpPr>
          <p:grpSpPr>
            <a:xfrm>
              <a:off x="5799554" y="294897"/>
              <a:ext cx="6218748" cy="5910721"/>
              <a:chOff x="254227" y="1389108"/>
              <a:chExt cx="5829834" cy="5412525"/>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534" y="2796639"/>
                <a:ext cx="2990527" cy="4004994"/>
              </a:xfrm>
              <a:prstGeom prst="rect">
                <a:avLst/>
              </a:prstGeom>
            </p:spPr>
          </p:pic>
          <p:pic>
            <p:nvPicPr>
              <p:cNvPr id="1024" name="Picture 10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27" y="4947385"/>
                <a:ext cx="2878001" cy="1854248"/>
              </a:xfrm>
              <a:prstGeom prst="rect">
                <a:avLst/>
              </a:prstGeom>
            </p:spPr>
          </p:pic>
          <p:pic>
            <p:nvPicPr>
              <p:cNvPr id="1025" name="Picture 10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498" y="2801186"/>
                <a:ext cx="2877730" cy="2159944"/>
              </a:xfrm>
              <a:prstGeom prst="rect">
                <a:avLst/>
              </a:prstGeom>
            </p:spPr>
          </p:pic>
          <p:pic>
            <p:nvPicPr>
              <p:cNvPr id="1026" name="Picture 1025"/>
              <p:cNvPicPr>
                <a:picLocks noChangeAspect="1"/>
              </p:cNvPicPr>
              <p:nvPr/>
            </p:nvPicPr>
            <p:blipFill rotWithShape="1">
              <a:blip r:embed="rId6">
                <a:extLst>
                  <a:ext uri="{28A0092B-C50C-407E-A947-70E740481C1C}">
                    <a14:useLocalDpi xmlns:a14="http://schemas.microsoft.com/office/drawing/2010/main" val="0"/>
                  </a:ext>
                </a:extLst>
              </a:blip>
              <a:srcRect b="8838"/>
              <a:stretch/>
            </p:blipFill>
            <p:spPr>
              <a:xfrm>
                <a:off x="255733" y="1389108"/>
                <a:ext cx="3643526" cy="1412078"/>
              </a:xfrm>
              <a:prstGeom prst="rect">
                <a:avLst/>
              </a:prstGeom>
            </p:spPr>
          </p:pic>
          <p:pic>
            <p:nvPicPr>
              <p:cNvPr id="1028" name="Picture 10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8266" y="1389108"/>
                <a:ext cx="2255795" cy="1407531"/>
              </a:xfrm>
              <a:prstGeom prst="rect">
                <a:avLst/>
              </a:prstGeom>
            </p:spPr>
          </p:pic>
        </p:grpSp>
        <p:sp>
          <p:nvSpPr>
            <p:cNvPr id="2" name="TextBox 1"/>
            <p:cNvSpPr txBox="1"/>
            <p:nvPr/>
          </p:nvSpPr>
          <p:spPr>
            <a:xfrm>
              <a:off x="8922977" y="1898609"/>
              <a:ext cx="756459" cy="461665"/>
            </a:xfrm>
            <a:prstGeom prst="rect">
              <a:avLst/>
            </a:prstGeom>
            <a:noFill/>
          </p:spPr>
          <p:txBody>
            <a:bodyPr wrap="square" rtlCol="0">
              <a:spAutoFit/>
            </a:bodyPr>
            <a:lstStyle>
              <a:defPPr marR="0" lvl="0" algn="l" rtl="0">
                <a:lnSpc>
                  <a:spcPct val="100000"/>
                </a:lnSpc>
                <a:spcBef>
                  <a:spcPts val="0"/>
                </a:spcBef>
                <a:spcAft>
                  <a:spcPts val="0"/>
                </a:spcAft>
              </a:defPPr>
              <a:lvl1pPr>
                <a:defRPr sz="2400" b="1">
                  <a:ln w="19050">
                    <a:solidFill>
                      <a:schemeClr val="bg1"/>
                    </a:solidFill>
                  </a:ln>
                  <a:solidFill>
                    <a:schemeClr val="bg1"/>
                  </a:solidFill>
                </a:defRPr>
              </a:lvl1pPr>
            </a:lstStyle>
            <a:p>
              <a:r>
                <a:rPr lang="zh-CN" altLang="en-US" dirty="0"/>
                <a:t>①</a:t>
              </a:r>
              <a:endParaRPr lang="en-GB" dirty="0"/>
            </a:p>
          </p:txBody>
        </p:sp>
        <p:sp>
          <p:nvSpPr>
            <p:cNvPr id="18" name="TextBox 17"/>
            <p:cNvSpPr txBox="1"/>
            <p:nvPr/>
          </p:nvSpPr>
          <p:spPr>
            <a:xfrm>
              <a:off x="9584341" y="1401045"/>
              <a:ext cx="756459" cy="461665"/>
            </a:xfrm>
            <a:prstGeom prst="rect">
              <a:avLst/>
            </a:prstGeom>
            <a:noFill/>
          </p:spPr>
          <p:txBody>
            <a:bodyPr wrap="square" rtlCol="0">
              <a:spAutoFit/>
            </a:bodyPr>
            <a:lstStyle>
              <a:defPPr marR="0" lvl="0" algn="l" rtl="0">
                <a:lnSpc>
                  <a:spcPct val="100000"/>
                </a:lnSpc>
                <a:spcBef>
                  <a:spcPts val="0"/>
                </a:spcBef>
                <a:spcAft>
                  <a:spcPts val="0"/>
                </a:spcAft>
                <a:defRPr/>
              </a:defPPr>
              <a:lvl1pPr>
                <a:defRPr sz="2400" b="1">
                  <a:ln w="19050">
                    <a:solidFill>
                      <a:schemeClr val="bg1"/>
                    </a:solidFill>
                  </a:ln>
                  <a:solidFill>
                    <a:schemeClr val="bg1"/>
                  </a:solidFill>
                </a:defRPr>
              </a:lvl1pPr>
            </a:lstStyle>
            <a:p>
              <a:r>
                <a:rPr lang="zh-CN" altLang="en-US" dirty="0"/>
                <a:t>②</a:t>
              </a:r>
              <a:endParaRPr lang="en-GB" dirty="0"/>
            </a:p>
          </p:txBody>
        </p:sp>
        <p:sp>
          <p:nvSpPr>
            <p:cNvPr id="19" name="TextBox 18"/>
            <p:cNvSpPr txBox="1"/>
            <p:nvPr/>
          </p:nvSpPr>
          <p:spPr>
            <a:xfrm>
              <a:off x="8182269" y="1910086"/>
              <a:ext cx="756459" cy="461665"/>
            </a:xfrm>
            <a:prstGeom prst="rect">
              <a:avLst/>
            </a:prstGeom>
            <a:noFill/>
          </p:spPr>
          <p:txBody>
            <a:bodyPr wrap="square" rtlCol="0">
              <a:spAutoFit/>
            </a:bodyPr>
            <a:lstStyle/>
            <a:p>
              <a:r>
                <a:rPr lang="zh-CN" altLang="en-US" sz="2400" b="1" dirty="0">
                  <a:ln w="19050">
                    <a:solidFill>
                      <a:schemeClr val="bg1"/>
                    </a:solidFill>
                  </a:ln>
                  <a:solidFill>
                    <a:schemeClr val="bg1"/>
                  </a:solidFill>
                </a:rPr>
                <a:t>③</a:t>
              </a:r>
              <a:endParaRPr lang="en-GB" sz="2400" b="1" dirty="0">
                <a:ln w="19050">
                  <a:solidFill>
                    <a:schemeClr val="bg1"/>
                  </a:solidFill>
                </a:ln>
                <a:solidFill>
                  <a:schemeClr val="bg1"/>
                </a:solidFill>
              </a:endParaRPr>
            </a:p>
          </p:txBody>
        </p:sp>
        <p:sp>
          <p:nvSpPr>
            <p:cNvPr id="20" name="TextBox 19"/>
            <p:cNvSpPr txBox="1"/>
            <p:nvPr/>
          </p:nvSpPr>
          <p:spPr>
            <a:xfrm>
              <a:off x="5807866" y="4333637"/>
              <a:ext cx="756459" cy="461665"/>
            </a:xfrm>
            <a:prstGeom prst="rect">
              <a:avLst/>
            </a:prstGeom>
            <a:noFill/>
          </p:spPr>
          <p:txBody>
            <a:bodyPr wrap="square" rtlCol="0">
              <a:spAutoFit/>
            </a:bodyPr>
            <a:lstStyle>
              <a:defPPr marR="0" lvl="0" algn="l" rtl="0">
                <a:lnSpc>
                  <a:spcPct val="100000"/>
                </a:lnSpc>
                <a:spcBef>
                  <a:spcPts val="0"/>
                </a:spcBef>
                <a:spcAft>
                  <a:spcPts val="0"/>
                </a:spcAft>
                <a:defRPr/>
              </a:defPPr>
              <a:lvl1pPr>
                <a:defRPr sz="2400" b="1">
                  <a:ln w="19050">
                    <a:solidFill>
                      <a:schemeClr val="bg1"/>
                    </a:solidFill>
                  </a:ln>
                  <a:solidFill>
                    <a:schemeClr val="bg1"/>
                  </a:solidFill>
                </a:defRPr>
              </a:lvl1pPr>
            </a:lstStyle>
            <a:p>
              <a:r>
                <a:rPr lang="zh-CN" altLang="en-US" dirty="0"/>
                <a:t>④</a:t>
              </a:r>
              <a:endParaRPr lang="en-GB" dirty="0"/>
            </a:p>
          </p:txBody>
        </p:sp>
        <p:sp>
          <p:nvSpPr>
            <p:cNvPr id="21" name="TextBox 20"/>
            <p:cNvSpPr txBox="1"/>
            <p:nvPr/>
          </p:nvSpPr>
          <p:spPr>
            <a:xfrm>
              <a:off x="8922977" y="1411225"/>
              <a:ext cx="756459" cy="461665"/>
            </a:xfrm>
            <a:prstGeom prst="rect">
              <a:avLst/>
            </a:prstGeom>
            <a:noFill/>
          </p:spPr>
          <p:txBody>
            <a:bodyPr wrap="square" rtlCol="0">
              <a:spAutoFit/>
            </a:bodyPr>
            <a:lstStyle>
              <a:defPPr marR="0" lvl="0" algn="l" rtl="0">
                <a:lnSpc>
                  <a:spcPct val="100000"/>
                </a:lnSpc>
                <a:spcBef>
                  <a:spcPts val="0"/>
                </a:spcBef>
                <a:spcAft>
                  <a:spcPts val="0"/>
                </a:spcAft>
                <a:defRPr/>
              </a:defPPr>
              <a:lvl1pPr>
                <a:defRPr sz="2400" b="1">
                  <a:ln w="19050">
                    <a:solidFill>
                      <a:schemeClr val="bg1"/>
                    </a:solidFill>
                  </a:ln>
                  <a:solidFill>
                    <a:schemeClr val="bg1"/>
                  </a:solidFill>
                </a:defRPr>
              </a:lvl1pPr>
            </a:lstStyle>
            <a:p>
              <a:r>
                <a:rPr lang="zh-CN" altLang="en-US" dirty="0"/>
                <a:t>⑤</a:t>
              </a:r>
              <a:endParaRPr lang="en-GB" dirty="0"/>
            </a:p>
          </p:txBody>
        </p:sp>
      </p:grpSp>
    </p:spTree>
    <p:extLst>
      <p:ext uri="{BB962C8B-B14F-4D97-AF65-F5344CB8AC3E}">
        <p14:creationId xmlns:p14="http://schemas.microsoft.com/office/powerpoint/2010/main" val="1454388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39" name="Google Shape;211;p7"/>
          <p:cNvSpPr txBox="1"/>
          <p:nvPr/>
        </p:nvSpPr>
        <p:spPr>
          <a:xfrm>
            <a:off x="1419155" y="765413"/>
            <a:ext cx="6251343" cy="400110"/>
          </a:xfrm>
          <a:prstGeom prst="rect">
            <a:avLst/>
          </a:prstGeom>
          <a:noFill/>
          <a:ln>
            <a:noFill/>
          </a:ln>
        </p:spPr>
        <p:txBody>
          <a:bodyPr spcFirstLastPara="1" wrap="square" lIns="91425" tIns="45700" rIns="91425" bIns="45700" anchor="t" anchorCtr="0">
            <a:spAutoFit/>
          </a:bodyPr>
          <a:lstStyle/>
          <a:p>
            <a:pPr lvl="0"/>
            <a:r>
              <a:rPr lang="en-US" sz="2000" b="1" dirty="0">
                <a:solidFill>
                  <a:schemeClr val="dk1"/>
                </a:solidFill>
                <a:latin typeface="Garamond"/>
                <a:ea typeface="Garamond"/>
                <a:cs typeface="Garamond"/>
                <a:sym typeface="Garamond"/>
              </a:rPr>
              <a:t>Blade fault detection techniques</a:t>
            </a:r>
          </a:p>
        </p:txBody>
      </p:sp>
      <p:sp>
        <p:nvSpPr>
          <p:cNvPr id="40" name="Google Shape;212;p7"/>
          <p:cNvSpPr/>
          <p:nvPr/>
        </p:nvSpPr>
        <p:spPr>
          <a:xfrm flipH="1">
            <a:off x="1271941" y="488965"/>
            <a:ext cx="72000" cy="468000"/>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41" name="Google Shape;213;p7"/>
          <p:cNvSpPr txBox="1"/>
          <p:nvPr/>
        </p:nvSpPr>
        <p:spPr>
          <a:xfrm>
            <a:off x="662216" y="473013"/>
            <a:ext cx="681725" cy="523220"/>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Garamond"/>
                <a:ea typeface="Garamond"/>
                <a:cs typeface="Garamond"/>
                <a:sym typeface="Garamond"/>
              </a:rPr>
              <a:t>02</a:t>
            </a:r>
            <a:endParaRPr/>
          </a:p>
        </p:txBody>
      </p:sp>
      <p:sp>
        <p:nvSpPr>
          <p:cNvPr id="42" name="Google Shape;214;p7"/>
          <p:cNvSpPr txBox="1"/>
          <p:nvPr/>
        </p:nvSpPr>
        <p:spPr>
          <a:xfrm>
            <a:off x="1402304" y="241629"/>
            <a:ext cx="5136482" cy="523220"/>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Garamond"/>
                <a:ea typeface="Garamond"/>
                <a:cs typeface="Garamond"/>
                <a:sym typeface="Garamond"/>
              </a:rPr>
              <a:t>Literature review</a:t>
            </a:r>
            <a:endParaRPr sz="2800" dirty="0">
              <a:solidFill>
                <a:schemeClr val="dk1"/>
              </a:solidFill>
              <a:latin typeface="Garamond"/>
              <a:ea typeface="Garamond"/>
              <a:cs typeface="Garamond"/>
              <a:sym typeface="Garamond"/>
            </a:endParaRPr>
          </a:p>
        </p:txBody>
      </p:sp>
      <p:grpSp>
        <p:nvGrpSpPr>
          <p:cNvPr id="43" name="Google Shape;215;p7"/>
          <p:cNvGrpSpPr/>
          <p:nvPr/>
        </p:nvGrpSpPr>
        <p:grpSpPr>
          <a:xfrm rot="-4500000">
            <a:off x="150161" y="436064"/>
            <a:ext cx="578694" cy="563848"/>
            <a:chOff x="956335" y="4967195"/>
            <a:chExt cx="905195" cy="881972"/>
          </a:xfrm>
        </p:grpSpPr>
        <p:sp>
          <p:nvSpPr>
            <p:cNvPr id="44" name="Google Shape;216;p7"/>
            <p:cNvSpPr/>
            <p:nvPr/>
          </p:nvSpPr>
          <p:spPr>
            <a:xfrm rot="9827212">
              <a:off x="1032060" y="5107080"/>
              <a:ext cx="753746" cy="649781"/>
            </a:xfrm>
            <a:prstGeom prst="triangle">
              <a:avLst>
                <a:gd name="adj" fmla="val 50000"/>
              </a:avLst>
            </a:prstGeom>
            <a:noFill/>
            <a:ln w="1270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sp>
          <p:nvSpPr>
            <p:cNvPr id="45" name="Google Shape;217;p7"/>
            <p:cNvSpPr/>
            <p:nvPr/>
          </p:nvSpPr>
          <p:spPr>
            <a:xfrm rot="-4510219">
              <a:off x="1003006" y="5062727"/>
              <a:ext cx="587410" cy="506388"/>
            </a:xfrm>
            <a:prstGeom prst="triangle">
              <a:avLst>
                <a:gd name="adj" fmla="val 50000"/>
              </a:avLst>
            </a:prstGeom>
            <a:solidFill>
              <a:srgbClr val="C75050"/>
            </a:solidFill>
            <a:ln>
              <a:noFill/>
            </a:ln>
          </p:spPr>
          <p:txBody>
            <a:bodyPr spcFirstLastPara="1" wrap="square" lIns="91425" tIns="45700" rIns="91425" bIns="45700" anchor="ctr" anchorCtr="0">
              <a:noAutofit/>
            </a:bodyPr>
            <a:lstStyle/>
            <a:p>
              <a:pPr algn="ctr"/>
              <a:endParaRPr sz="1800">
                <a:solidFill>
                  <a:schemeClr val="lt1"/>
                </a:solidFill>
                <a:latin typeface="Garamond"/>
                <a:ea typeface="Garamond"/>
                <a:cs typeface="Garamond"/>
                <a:sym typeface="Garamond"/>
              </a:endParaRPr>
            </a:p>
          </p:txBody>
        </p:sp>
      </p:grpSp>
      <p:grpSp>
        <p:nvGrpSpPr>
          <p:cNvPr id="230" name="Group 229"/>
          <p:cNvGrpSpPr/>
          <p:nvPr/>
        </p:nvGrpSpPr>
        <p:grpSpPr>
          <a:xfrm>
            <a:off x="4290143" y="2146950"/>
            <a:ext cx="3547528" cy="3549203"/>
            <a:chOff x="3970545" y="2235727"/>
            <a:chExt cx="3547528" cy="3549203"/>
          </a:xfrm>
        </p:grpSpPr>
        <p:grpSp>
          <p:nvGrpSpPr>
            <p:cNvPr id="229" name="Group 228"/>
            <p:cNvGrpSpPr/>
            <p:nvPr/>
          </p:nvGrpSpPr>
          <p:grpSpPr>
            <a:xfrm>
              <a:off x="3970545" y="2235727"/>
              <a:ext cx="3547528" cy="3549203"/>
              <a:chOff x="3970545" y="2235727"/>
              <a:chExt cx="3547528" cy="3549203"/>
            </a:xfrm>
          </p:grpSpPr>
          <p:sp>
            <p:nvSpPr>
              <p:cNvPr id="32" name="Oval 31">
                <a:extLst>
                  <a:ext uri="{FF2B5EF4-FFF2-40B4-BE49-F238E27FC236}">
                    <a16:creationId xmlns:a16="http://schemas.microsoft.com/office/drawing/2014/main" id="{09BEDBD4-52C0-4A93-8CA0-6CA5C91B191F}"/>
                  </a:ext>
                </a:extLst>
              </p:cNvPr>
              <p:cNvSpPr/>
              <p:nvPr/>
            </p:nvSpPr>
            <p:spPr>
              <a:xfrm>
                <a:off x="3970545" y="2235727"/>
                <a:ext cx="3547528" cy="3547528"/>
              </a:xfrm>
              <a:prstGeom prst="ellipse">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4091403" y="2235727"/>
                <a:ext cx="3305812" cy="3549203"/>
                <a:chOff x="8030573" y="3247933"/>
                <a:chExt cx="1071318" cy="1150194"/>
              </a:xfrm>
            </p:grpSpPr>
            <p:sp>
              <p:nvSpPr>
                <p:cNvPr id="37" name="Arrow: Circular 71">
                  <a:extLst>
                    <a:ext uri="{FF2B5EF4-FFF2-40B4-BE49-F238E27FC236}">
                      <a16:creationId xmlns:a16="http://schemas.microsoft.com/office/drawing/2014/main" id="{3CE0D379-E07E-4C32-8645-A67067626701}"/>
                    </a:ext>
                  </a:extLst>
                </p:cNvPr>
                <p:cNvSpPr/>
                <p:nvPr/>
              </p:nvSpPr>
              <p:spPr>
                <a:xfrm>
                  <a:off x="8035062" y="3247933"/>
                  <a:ext cx="1066829" cy="1061357"/>
                </a:xfrm>
                <a:prstGeom prst="circular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Circular 72">
                  <a:extLst>
                    <a:ext uri="{FF2B5EF4-FFF2-40B4-BE49-F238E27FC236}">
                      <a16:creationId xmlns:a16="http://schemas.microsoft.com/office/drawing/2014/main" id="{E41B01F0-6B27-439A-BE86-4073345544F3}"/>
                    </a:ext>
                  </a:extLst>
                </p:cNvPr>
                <p:cNvSpPr/>
                <p:nvPr/>
              </p:nvSpPr>
              <p:spPr>
                <a:xfrm flipH="1" flipV="1">
                  <a:off x="8030573" y="3336770"/>
                  <a:ext cx="1066829" cy="1061357"/>
                </a:xfrm>
                <a:prstGeom prst="circular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
          <p:nvSpPr>
            <p:cNvPr id="10" name="TextBox 9"/>
            <p:cNvSpPr txBox="1"/>
            <p:nvPr/>
          </p:nvSpPr>
          <p:spPr>
            <a:xfrm>
              <a:off x="4830218" y="3409326"/>
              <a:ext cx="1843085" cy="1200329"/>
            </a:xfrm>
            <a:prstGeom prst="rect">
              <a:avLst/>
            </a:prstGeom>
            <a:noFill/>
          </p:spPr>
          <p:txBody>
            <a:bodyPr wrap="square" rtlCol="0">
              <a:spAutoFit/>
            </a:bodyPr>
            <a:lstStyle/>
            <a:p>
              <a:pPr algn="ctr"/>
              <a:r>
                <a:rPr lang="en-GB" sz="2400" b="1" dirty="0">
                  <a:solidFill>
                    <a:srgbClr val="7030A0"/>
                  </a:solidFill>
                </a:rPr>
                <a:t>Blade fault detection techniques</a:t>
              </a:r>
            </a:p>
          </p:txBody>
        </p:sp>
      </p:grpSp>
      <p:sp>
        <p:nvSpPr>
          <p:cNvPr id="11" name="TextBox 10"/>
          <p:cNvSpPr txBox="1"/>
          <p:nvPr/>
        </p:nvSpPr>
        <p:spPr>
          <a:xfrm>
            <a:off x="1826816" y="1856679"/>
            <a:ext cx="2059621" cy="369332"/>
          </a:xfrm>
          <a:prstGeom prst="rect">
            <a:avLst/>
          </a:prstGeom>
          <a:noFill/>
        </p:spPr>
        <p:txBody>
          <a:bodyPr wrap="square" rtlCol="0">
            <a:spAutoFit/>
          </a:bodyPr>
          <a:lstStyle/>
          <a:p>
            <a:r>
              <a:rPr lang="en-GB" sz="1800" dirty="0">
                <a:solidFill>
                  <a:srgbClr val="7030A0"/>
                </a:solidFill>
              </a:rPr>
              <a:t>Acoustic emission</a:t>
            </a:r>
          </a:p>
        </p:txBody>
      </p:sp>
      <p:sp>
        <p:nvSpPr>
          <p:cNvPr id="55" name="TextBox 54"/>
          <p:cNvSpPr txBox="1"/>
          <p:nvPr/>
        </p:nvSpPr>
        <p:spPr>
          <a:xfrm>
            <a:off x="1802306" y="3494731"/>
            <a:ext cx="2555192" cy="369332"/>
          </a:xfrm>
          <a:prstGeom prst="rect">
            <a:avLst/>
          </a:prstGeom>
          <a:noFill/>
        </p:spPr>
        <p:txBody>
          <a:bodyPr wrap="square" rtlCol="0">
            <a:spAutoFit/>
          </a:bodyPr>
          <a:lstStyle/>
          <a:p>
            <a:r>
              <a:rPr lang="en-GB" sz="1800" dirty="0">
                <a:solidFill>
                  <a:srgbClr val="7030A0"/>
                </a:solidFill>
              </a:rPr>
              <a:t>Strain measurement</a:t>
            </a:r>
          </a:p>
        </p:txBody>
      </p:sp>
      <p:sp>
        <p:nvSpPr>
          <p:cNvPr id="56" name="TextBox 55"/>
          <p:cNvSpPr txBox="1"/>
          <p:nvPr/>
        </p:nvSpPr>
        <p:spPr>
          <a:xfrm>
            <a:off x="8088199" y="5163503"/>
            <a:ext cx="3471168" cy="369332"/>
          </a:xfrm>
          <a:prstGeom prst="rect">
            <a:avLst/>
          </a:prstGeom>
          <a:noFill/>
        </p:spPr>
        <p:txBody>
          <a:bodyPr wrap="square" rtlCol="0">
            <a:spAutoFit/>
          </a:bodyPr>
          <a:lstStyle/>
          <a:p>
            <a:r>
              <a:rPr lang="en-GB" sz="1800" dirty="0">
                <a:solidFill>
                  <a:srgbClr val="7030A0"/>
                </a:solidFill>
              </a:rPr>
              <a:t>Bending moment measurement</a:t>
            </a:r>
          </a:p>
        </p:txBody>
      </p:sp>
      <p:sp>
        <p:nvSpPr>
          <p:cNvPr id="57" name="TextBox 56"/>
          <p:cNvSpPr txBox="1"/>
          <p:nvPr/>
        </p:nvSpPr>
        <p:spPr>
          <a:xfrm>
            <a:off x="1836037" y="5172580"/>
            <a:ext cx="2555192" cy="369332"/>
          </a:xfrm>
          <a:prstGeom prst="rect">
            <a:avLst/>
          </a:prstGeom>
          <a:noFill/>
        </p:spPr>
        <p:txBody>
          <a:bodyPr wrap="square" rtlCol="0">
            <a:spAutoFit/>
          </a:bodyPr>
          <a:lstStyle/>
          <a:p>
            <a:r>
              <a:rPr lang="en-GB" sz="1800" dirty="0">
                <a:solidFill>
                  <a:srgbClr val="7030A0"/>
                </a:solidFill>
              </a:rPr>
              <a:t>Ultrasonic techniques</a:t>
            </a:r>
          </a:p>
        </p:txBody>
      </p:sp>
      <p:sp>
        <p:nvSpPr>
          <p:cNvPr id="58" name="TextBox 57"/>
          <p:cNvSpPr txBox="1"/>
          <p:nvPr/>
        </p:nvSpPr>
        <p:spPr>
          <a:xfrm>
            <a:off x="8177816" y="3501464"/>
            <a:ext cx="2555192" cy="369332"/>
          </a:xfrm>
          <a:prstGeom prst="rect">
            <a:avLst/>
          </a:prstGeom>
          <a:noFill/>
        </p:spPr>
        <p:txBody>
          <a:bodyPr wrap="square" rtlCol="0">
            <a:spAutoFit/>
          </a:bodyPr>
          <a:lstStyle/>
          <a:p>
            <a:r>
              <a:rPr lang="en-GB" sz="1800" b="1" dirty="0">
                <a:solidFill>
                  <a:srgbClr val="C75050"/>
                </a:solidFill>
              </a:rPr>
              <a:t>Vibration analysis</a:t>
            </a:r>
          </a:p>
        </p:txBody>
      </p:sp>
      <p:sp>
        <p:nvSpPr>
          <p:cNvPr id="59" name="TextBox 58"/>
          <p:cNvSpPr txBox="1"/>
          <p:nvPr/>
        </p:nvSpPr>
        <p:spPr>
          <a:xfrm>
            <a:off x="8177816" y="1823707"/>
            <a:ext cx="2555192" cy="369332"/>
          </a:xfrm>
          <a:prstGeom prst="rect">
            <a:avLst/>
          </a:prstGeom>
          <a:noFill/>
        </p:spPr>
        <p:txBody>
          <a:bodyPr wrap="square" rtlCol="0">
            <a:spAutoFit/>
          </a:bodyPr>
          <a:lstStyle/>
          <a:p>
            <a:r>
              <a:rPr lang="en-GB" sz="1800" dirty="0">
                <a:solidFill>
                  <a:srgbClr val="7030A0"/>
                </a:solidFill>
              </a:rPr>
              <a:t>Infrared thermography</a:t>
            </a:r>
          </a:p>
        </p:txBody>
      </p:sp>
      <p:grpSp>
        <p:nvGrpSpPr>
          <p:cNvPr id="232" name="Group 231"/>
          <p:cNvGrpSpPr/>
          <p:nvPr/>
        </p:nvGrpSpPr>
        <p:grpSpPr>
          <a:xfrm>
            <a:off x="1573637" y="3659599"/>
            <a:ext cx="2900439" cy="452761"/>
            <a:chOff x="1254039" y="3748376"/>
            <a:chExt cx="2900439" cy="452761"/>
          </a:xfrm>
        </p:grpSpPr>
        <p:sp>
          <p:nvSpPr>
            <p:cNvPr id="60" name="Oval 59"/>
            <p:cNvSpPr/>
            <p:nvPr/>
          </p:nvSpPr>
          <p:spPr>
            <a:xfrm>
              <a:off x="3701717" y="3748376"/>
              <a:ext cx="452761" cy="452761"/>
            </a:xfrm>
            <a:prstGeom prst="ellipse">
              <a:avLst/>
            </a:prstGeom>
            <a:solidFill>
              <a:schemeClr val="tx2"/>
            </a:solid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p:cNvGrpSpPr/>
            <p:nvPr/>
          </p:nvGrpSpPr>
          <p:grpSpPr>
            <a:xfrm>
              <a:off x="1254039" y="3834260"/>
              <a:ext cx="2462137" cy="306854"/>
              <a:chOff x="6308954" y="5079128"/>
              <a:chExt cx="2462137" cy="306854"/>
            </a:xfrm>
          </p:grpSpPr>
          <p:sp>
            <p:nvSpPr>
              <p:cNvPr id="64" name="椭圆 26"/>
              <p:cNvSpPr/>
              <p:nvPr/>
            </p:nvSpPr>
            <p:spPr>
              <a:xfrm>
                <a:off x="6308954" y="5079128"/>
                <a:ext cx="306854" cy="3068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27"/>
              <p:cNvCxnSpPr/>
              <p:nvPr/>
            </p:nvCxnSpPr>
            <p:spPr>
              <a:xfrm flipH="1" flipV="1">
                <a:off x="6456416" y="5226161"/>
                <a:ext cx="2314675" cy="1"/>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grpSp>
      </p:grpSp>
      <p:grpSp>
        <p:nvGrpSpPr>
          <p:cNvPr id="233" name="Group 232"/>
          <p:cNvGrpSpPr/>
          <p:nvPr/>
        </p:nvGrpSpPr>
        <p:grpSpPr>
          <a:xfrm>
            <a:off x="1542180" y="4879110"/>
            <a:ext cx="3424210" cy="845610"/>
            <a:chOff x="1222582" y="4967887"/>
            <a:chExt cx="3424210" cy="845610"/>
          </a:xfrm>
        </p:grpSpPr>
        <p:sp>
          <p:nvSpPr>
            <p:cNvPr id="61" name="Oval 60"/>
            <p:cNvSpPr/>
            <p:nvPr/>
          </p:nvSpPr>
          <p:spPr>
            <a:xfrm>
              <a:off x="4194031" y="4967887"/>
              <a:ext cx="452761" cy="452761"/>
            </a:xfrm>
            <a:prstGeom prst="ellipse">
              <a:avLst/>
            </a:prstGeom>
            <a:solidFill>
              <a:schemeClr val="tx2"/>
            </a:solid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1222582" y="5506643"/>
              <a:ext cx="2661018" cy="306854"/>
              <a:chOff x="6308954" y="5079128"/>
              <a:chExt cx="2661018" cy="306854"/>
            </a:xfrm>
          </p:grpSpPr>
          <p:sp>
            <p:nvSpPr>
              <p:cNvPr id="71" name="椭圆 26"/>
              <p:cNvSpPr/>
              <p:nvPr/>
            </p:nvSpPr>
            <p:spPr>
              <a:xfrm>
                <a:off x="6308954" y="5079128"/>
                <a:ext cx="306854" cy="3068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27"/>
              <p:cNvCxnSpPr/>
              <p:nvPr/>
            </p:nvCxnSpPr>
            <p:spPr>
              <a:xfrm flipH="1">
                <a:off x="6456417" y="5226161"/>
                <a:ext cx="2513555" cy="1"/>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flipH="1">
              <a:off x="3877911" y="5336587"/>
              <a:ext cx="364669" cy="321327"/>
            </a:xfrm>
            <a:prstGeom prst="line">
              <a:avLst/>
            </a:prstGeom>
            <a:ln w="28575">
              <a:solidFill>
                <a:srgbClr val="C75050"/>
              </a:solidFill>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a:off x="7594889" y="3653325"/>
            <a:ext cx="2923776" cy="452761"/>
            <a:chOff x="7275291" y="3742102"/>
            <a:chExt cx="2923776" cy="452761"/>
          </a:xfrm>
        </p:grpSpPr>
        <p:sp>
          <p:nvSpPr>
            <p:cNvPr id="79" name="Oval 78"/>
            <p:cNvSpPr/>
            <p:nvPr/>
          </p:nvSpPr>
          <p:spPr>
            <a:xfrm>
              <a:off x="7275291" y="3742102"/>
              <a:ext cx="452761" cy="452761"/>
            </a:xfrm>
            <a:prstGeom prst="ellipse">
              <a:avLst/>
            </a:prstGeom>
            <a:solidFill>
              <a:schemeClr val="tx2"/>
            </a:solid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p:cNvGrpSpPr/>
            <p:nvPr/>
          </p:nvGrpSpPr>
          <p:grpSpPr>
            <a:xfrm rot="10800000">
              <a:off x="7728052" y="3824309"/>
              <a:ext cx="2471015" cy="306854"/>
              <a:chOff x="6300076" y="5061372"/>
              <a:chExt cx="2471015" cy="306854"/>
            </a:xfrm>
          </p:grpSpPr>
          <p:sp>
            <p:nvSpPr>
              <p:cNvPr id="82" name="椭圆 26"/>
              <p:cNvSpPr/>
              <p:nvPr/>
            </p:nvSpPr>
            <p:spPr>
              <a:xfrm>
                <a:off x="6300076" y="5061372"/>
                <a:ext cx="306854" cy="3068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27"/>
              <p:cNvCxnSpPr/>
              <p:nvPr/>
            </p:nvCxnSpPr>
            <p:spPr>
              <a:xfrm flipH="1" flipV="1">
                <a:off x="6456416" y="5226161"/>
                <a:ext cx="2314675" cy="1"/>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grpSp>
      </p:grpSp>
      <p:grpSp>
        <p:nvGrpSpPr>
          <p:cNvPr id="234" name="Group 233"/>
          <p:cNvGrpSpPr/>
          <p:nvPr/>
        </p:nvGrpSpPr>
        <p:grpSpPr>
          <a:xfrm>
            <a:off x="7174411" y="2097064"/>
            <a:ext cx="3716823" cy="784637"/>
            <a:chOff x="6854813" y="2185841"/>
            <a:chExt cx="3716823" cy="784637"/>
          </a:xfrm>
        </p:grpSpPr>
        <p:sp>
          <p:nvSpPr>
            <p:cNvPr id="78" name="Oval 77"/>
            <p:cNvSpPr/>
            <p:nvPr/>
          </p:nvSpPr>
          <p:spPr>
            <a:xfrm>
              <a:off x="6854813" y="2517717"/>
              <a:ext cx="452761" cy="452761"/>
            </a:xfrm>
            <a:prstGeom prst="ellipse">
              <a:avLst/>
            </a:prstGeom>
            <a:solidFill>
              <a:schemeClr val="tx2"/>
            </a:solid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4" name="Straight Connector 83"/>
            <p:cNvCxnSpPr/>
            <p:nvPr/>
          </p:nvCxnSpPr>
          <p:spPr>
            <a:xfrm flipV="1">
              <a:off x="7307193" y="2327905"/>
              <a:ext cx="656989" cy="359319"/>
            </a:xfrm>
            <a:prstGeom prst="line">
              <a:avLst/>
            </a:prstGeom>
            <a:ln w="28575">
              <a:solidFill>
                <a:srgbClr val="C75050"/>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rot="10800000">
              <a:off x="7964181" y="2185841"/>
              <a:ext cx="2607455" cy="306854"/>
              <a:chOff x="6308954" y="5061372"/>
              <a:chExt cx="2462137" cy="306854"/>
            </a:xfrm>
          </p:grpSpPr>
          <p:sp>
            <p:nvSpPr>
              <p:cNvPr id="91" name="椭圆 26"/>
              <p:cNvSpPr/>
              <p:nvPr/>
            </p:nvSpPr>
            <p:spPr>
              <a:xfrm>
                <a:off x="6308954" y="5061372"/>
                <a:ext cx="306854" cy="3068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27"/>
              <p:cNvCxnSpPr/>
              <p:nvPr/>
            </p:nvCxnSpPr>
            <p:spPr>
              <a:xfrm flipH="1" flipV="1">
                <a:off x="6456416" y="5226161"/>
                <a:ext cx="2314675" cy="1"/>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grpSp>
      </p:grpSp>
      <p:grpSp>
        <p:nvGrpSpPr>
          <p:cNvPr id="236" name="Group 235"/>
          <p:cNvGrpSpPr/>
          <p:nvPr/>
        </p:nvGrpSpPr>
        <p:grpSpPr>
          <a:xfrm>
            <a:off x="7174030" y="4877710"/>
            <a:ext cx="4505675" cy="847010"/>
            <a:chOff x="6854432" y="4966487"/>
            <a:chExt cx="4505675" cy="847010"/>
          </a:xfrm>
        </p:grpSpPr>
        <p:sp>
          <p:nvSpPr>
            <p:cNvPr id="80" name="Oval 79"/>
            <p:cNvSpPr/>
            <p:nvPr/>
          </p:nvSpPr>
          <p:spPr>
            <a:xfrm>
              <a:off x="6854432" y="4966487"/>
              <a:ext cx="452761" cy="452761"/>
            </a:xfrm>
            <a:prstGeom prst="ellipse">
              <a:avLst/>
            </a:prstGeom>
            <a:solidFill>
              <a:schemeClr val="tx2"/>
            </a:solid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p:cNvGrpSpPr/>
            <p:nvPr/>
          </p:nvGrpSpPr>
          <p:grpSpPr>
            <a:xfrm rot="10800000">
              <a:off x="7728057" y="5506643"/>
              <a:ext cx="3632050" cy="306854"/>
              <a:chOff x="6355421" y="5061372"/>
              <a:chExt cx="2415670" cy="306854"/>
            </a:xfrm>
          </p:grpSpPr>
          <p:sp>
            <p:nvSpPr>
              <p:cNvPr id="95" name="椭圆 26"/>
              <p:cNvSpPr/>
              <p:nvPr/>
            </p:nvSpPr>
            <p:spPr>
              <a:xfrm>
                <a:off x="6355421" y="5061372"/>
                <a:ext cx="210180" cy="3068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27"/>
              <p:cNvCxnSpPr/>
              <p:nvPr/>
            </p:nvCxnSpPr>
            <p:spPr>
              <a:xfrm flipH="1" flipV="1">
                <a:off x="6456416" y="5226161"/>
                <a:ext cx="2314675" cy="1"/>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a:stCxn id="80" idx="5"/>
            </p:cNvCxnSpPr>
            <p:nvPr/>
          </p:nvCxnSpPr>
          <p:spPr>
            <a:xfrm>
              <a:off x="7240888" y="5352943"/>
              <a:ext cx="527713" cy="300733"/>
            </a:xfrm>
            <a:prstGeom prst="line">
              <a:avLst/>
            </a:prstGeom>
            <a:ln w="28575">
              <a:solidFill>
                <a:srgbClr val="C75050"/>
              </a:solidFill>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1577353" y="2086033"/>
            <a:ext cx="3382330" cy="793000"/>
            <a:chOff x="1257755" y="2174810"/>
            <a:chExt cx="3382330" cy="793000"/>
          </a:xfrm>
        </p:grpSpPr>
        <p:cxnSp>
          <p:nvCxnSpPr>
            <p:cNvPr id="6" name="Straight Connector 5"/>
            <p:cNvCxnSpPr/>
            <p:nvPr/>
          </p:nvCxnSpPr>
          <p:spPr>
            <a:xfrm flipH="1" flipV="1">
              <a:off x="3513571" y="2323667"/>
              <a:ext cx="740058" cy="266565"/>
            </a:xfrm>
            <a:prstGeom prst="line">
              <a:avLst/>
            </a:prstGeom>
            <a:ln w="28575">
              <a:solidFill>
                <a:srgbClr val="C75050"/>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257755" y="2174810"/>
              <a:ext cx="2266681" cy="306854"/>
              <a:chOff x="6504409" y="5072733"/>
              <a:chExt cx="2266681" cy="306854"/>
            </a:xfrm>
          </p:grpSpPr>
          <p:sp>
            <p:nvSpPr>
              <p:cNvPr id="49" name="椭圆 26"/>
              <p:cNvSpPr/>
              <p:nvPr/>
            </p:nvSpPr>
            <p:spPr>
              <a:xfrm>
                <a:off x="6504409" y="5072733"/>
                <a:ext cx="306854" cy="3068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27"/>
              <p:cNvCxnSpPr/>
              <p:nvPr/>
            </p:nvCxnSpPr>
            <p:spPr>
              <a:xfrm flipH="1" flipV="1">
                <a:off x="6657836" y="5212711"/>
                <a:ext cx="2113254" cy="13449"/>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4" name="Oval 3"/>
            <p:cNvSpPr/>
            <p:nvPr/>
          </p:nvSpPr>
          <p:spPr>
            <a:xfrm>
              <a:off x="4187324" y="2515049"/>
              <a:ext cx="452761" cy="452761"/>
            </a:xfrm>
            <a:prstGeom prst="ellipse">
              <a:avLst/>
            </a:prstGeom>
            <a:solidFill>
              <a:schemeClr val="tx2"/>
            </a:solid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2"/>
          <p:cNvSpPr/>
          <p:nvPr/>
        </p:nvSpPr>
        <p:spPr>
          <a:xfrm>
            <a:off x="4038599" y="1839363"/>
            <a:ext cx="4114799" cy="2663063"/>
          </a:xfrm>
          <a:prstGeom prst="rect">
            <a:avLst/>
          </a:prstGeom>
          <a:noFill/>
          <a:ln w="19050" cap="flat" cmpd="sng">
            <a:solidFill>
              <a:srgbClr val="C7505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
        <p:nvSpPr>
          <p:cNvPr id="385" name="Google Shape;385;p12"/>
          <p:cNvSpPr txBox="1"/>
          <p:nvPr/>
        </p:nvSpPr>
        <p:spPr>
          <a:xfrm>
            <a:off x="3274218" y="3351689"/>
            <a:ext cx="5643563" cy="545624"/>
          </a:xfrm>
          <a:prstGeom prst="rect">
            <a:avLst/>
          </a:prstGeom>
          <a:solidFill>
            <a:srgbClr val="C75050"/>
          </a:solidFill>
          <a:ln>
            <a:noFill/>
          </a:ln>
        </p:spPr>
        <p:txBody>
          <a:bodyPr spcFirstLastPara="1" wrap="square" lIns="91425" tIns="45700" rIns="91425" bIns="45700" anchor="t" anchorCtr="0">
            <a:noAutofit/>
          </a:bodyPr>
          <a:lstStyle/>
          <a:p>
            <a:pPr algn="ctr">
              <a:lnSpc>
                <a:spcPct val="130000"/>
              </a:lnSpc>
            </a:pPr>
            <a:endParaRPr sz="1600">
              <a:solidFill>
                <a:srgbClr val="282728"/>
              </a:solidFill>
              <a:latin typeface="Pacifico"/>
              <a:ea typeface="Pacifico"/>
              <a:cs typeface="Pacifico"/>
              <a:sym typeface="Pacifico"/>
            </a:endParaRPr>
          </a:p>
        </p:txBody>
      </p:sp>
      <p:sp>
        <p:nvSpPr>
          <p:cNvPr id="386" name="Google Shape;386;p12"/>
          <p:cNvSpPr/>
          <p:nvPr/>
        </p:nvSpPr>
        <p:spPr>
          <a:xfrm>
            <a:off x="5138701" y="6626004"/>
            <a:ext cx="1914597" cy="231996"/>
          </a:xfrm>
          <a:prstGeom prst="rect">
            <a:avLst/>
          </a:prstGeom>
          <a:solidFill>
            <a:srgbClr val="C75050"/>
          </a:solidFill>
          <a:ln>
            <a:noFill/>
          </a:ln>
        </p:spPr>
        <p:txBody>
          <a:bodyPr spcFirstLastPara="1" wrap="square" lIns="91425" tIns="45700" rIns="91425" bIns="45700" anchor="ctr" anchorCtr="0">
            <a:noAutofit/>
          </a:bodyPr>
          <a:lstStyle/>
          <a:p>
            <a:pPr algn="ctr"/>
            <a:endParaRPr sz="1800">
              <a:solidFill>
                <a:srgbClr val="FFFFFF"/>
              </a:solidFill>
              <a:latin typeface="Garamond"/>
              <a:ea typeface="Garamond"/>
              <a:cs typeface="Garamond"/>
              <a:sym typeface="Garamond"/>
            </a:endParaRPr>
          </a:p>
        </p:txBody>
      </p:sp>
      <p:sp>
        <p:nvSpPr>
          <p:cNvPr id="388" name="Google Shape;388;p12"/>
          <p:cNvSpPr txBox="1"/>
          <p:nvPr/>
        </p:nvSpPr>
        <p:spPr>
          <a:xfrm>
            <a:off x="3692950" y="3251023"/>
            <a:ext cx="4806096" cy="646290"/>
          </a:xfrm>
          <a:prstGeom prst="rect">
            <a:avLst/>
          </a:prstGeom>
          <a:noFill/>
          <a:ln>
            <a:noFill/>
          </a:ln>
        </p:spPr>
        <p:txBody>
          <a:bodyPr spcFirstLastPara="1" wrap="square" lIns="91425" tIns="45700" rIns="91425" bIns="45700" anchor="t" anchorCtr="0">
            <a:spAutoFit/>
          </a:bodyPr>
          <a:lstStyle/>
          <a:p>
            <a:pPr algn="ctr">
              <a:lnSpc>
                <a:spcPct val="150000"/>
              </a:lnSpc>
            </a:pPr>
            <a:r>
              <a:rPr lang="en-US" sz="2400" b="1" dirty="0">
                <a:solidFill>
                  <a:schemeClr val="lt1"/>
                </a:solidFill>
                <a:latin typeface="Garamond"/>
                <a:ea typeface="Garamond"/>
                <a:cs typeface="Garamond"/>
                <a:sym typeface="Garamond"/>
              </a:rPr>
              <a:t>Experimental setup</a:t>
            </a:r>
            <a:endParaRPr b="1" dirty="0"/>
          </a:p>
        </p:txBody>
      </p:sp>
      <p:sp>
        <p:nvSpPr>
          <p:cNvPr id="389" name="Google Shape;389;p12"/>
          <p:cNvSpPr txBox="1"/>
          <p:nvPr/>
        </p:nvSpPr>
        <p:spPr>
          <a:xfrm>
            <a:off x="3479004" y="2239527"/>
            <a:ext cx="5233987" cy="70788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3F3F3F"/>
                </a:solidFill>
                <a:latin typeface="Garamond"/>
                <a:ea typeface="Garamond"/>
                <a:cs typeface="Garamond"/>
                <a:sym typeface="Garamond"/>
              </a:rPr>
              <a:t>PART   THREE</a:t>
            </a:r>
            <a:endParaRPr sz="4000" b="1" dirty="0">
              <a:solidFill>
                <a:srgbClr val="3F3F3F"/>
              </a:solidFill>
              <a:latin typeface="Garamond"/>
              <a:ea typeface="Garamond"/>
              <a:cs typeface="Garamond"/>
              <a:sym typeface="Garamond"/>
            </a:endParaRPr>
          </a:p>
        </p:txBody>
      </p:sp>
    </p:spTree>
  </p:cSld>
  <p:clrMapOvr>
    <a:masterClrMapping/>
  </p:clrMapOvr>
  <p:transition>
    <p:push dir="u"/>
  </p:transition>
</p:sld>
</file>

<file path=ppt/theme/theme1.xml><?xml version="1.0" encoding="utf-8"?>
<a:theme xmlns:a="http://schemas.openxmlformats.org/drawingml/2006/main" name="Office Theme">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15343</TotalTime>
  <Words>2547</Words>
  <Application>Microsoft Office PowerPoint</Application>
  <PresentationFormat>Widescreen</PresentationFormat>
  <Paragraphs>428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微软雅黑</vt:lpstr>
      <vt:lpstr>Arial</vt:lpstr>
      <vt:lpstr>Calibri</vt:lpstr>
      <vt:lpstr>Cambria</vt:lpstr>
      <vt:lpstr>Garamond</vt:lpstr>
      <vt:lpstr>Pacifico</vt:lpstr>
      <vt:lpstr>Wingdings</vt:lpstr>
      <vt:lpstr>Office Theme</vt:lpstr>
      <vt:lpstr>Wind Turbine Blades Fault Detection Using System Identification Based Transmissibility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Status and Future Envision of Control Systems</dc:title>
  <dc:creator>Microsoft Office User</dc:creator>
  <cp:lastModifiedBy>Karen Cambridge</cp:lastModifiedBy>
  <cp:revision>680</cp:revision>
  <dcterms:created xsi:type="dcterms:W3CDTF">2019-06-30T09:33:25Z</dcterms:created>
  <dcterms:modified xsi:type="dcterms:W3CDTF">2021-06-09T07:48:39Z</dcterms:modified>
</cp:coreProperties>
</file>